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73" r:id="rId6"/>
    <p:sldId id="257" r:id="rId7"/>
    <p:sldId id="271" r:id="rId8"/>
    <p:sldId id="267" r:id="rId9"/>
    <p:sldId id="259" r:id="rId10"/>
    <p:sldId id="260" r:id="rId11"/>
    <p:sldId id="261" r:id="rId12"/>
    <p:sldId id="263" r:id="rId13"/>
    <p:sldId id="272" r:id="rId14"/>
    <p:sldId id="275" r:id="rId15"/>
    <p:sldId id="276" r:id="rId16"/>
    <p:sldId id="278" r:id="rId17"/>
    <p:sldId id="277" r:id="rId18"/>
    <p:sldId id="264" r:id="rId19"/>
    <p:sldId id="265" r:id="rId20"/>
    <p:sldId id="266" r:id="rId21"/>
    <p:sldId id="270" r:id="rId22"/>
    <p:sldId id="26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745BB-6223-4643-9885-D7A113388CA8}" v="17" dt="2022-12-16T06:24:33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Seidlová Málková" userId="S::73763895@cuni.cz::da21c6fd-b3d9-4372-b37c-9e9f45862cc7" providerId="AD" clId="Web-{FF2745BB-6223-4643-9885-D7A113388CA8}"/>
    <pc:docChg chg="modSld">
      <pc:chgData name="Gabriela Seidlová Málková" userId="S::73763895@cuni.cz::da21c6fd-b3d9-4372-b37c-9e9f45862cc7" providerId="AD" clId="Web-{FF2745BB-6223-4643-9885-D7A113388CA8}" dt="2022-12-16T06:24:33.757" v="12" actId="20577"/>
      <pc:docMkLst>
        <pc:docMk/>
      </pc:docMkLst>
      <pc:sldChg chg="modSp">
        <pc:chgData name="Gabriela Seidlová Málková" userId="S::73763895@cuni.cz::da21c6fd-b3d9-4372-b37c-9e9f45862cc7" providerId="AD" clId="Web-{FF2745BB-6223-4643-9885-D7A113388CA8}" dt="2022-12-16T06:20:34.359" v="1" actId="20577"/>
        <pc:sldMkLst>
          <pc:docMk/>
          <pc:sldMk cId="2273017034" sldId="257"/>
        </pc:sldMkLst>
        <pc:spChg chg="mod">
          <ac:chgData name="Gabriela Seidlová Málková" userId="S::73763895@cuni.cz::da21c6fd-b3d9-4372-b37c-9e9f45862cc7" providerId="AD" clId="Web-{FF2745BB-6223-4643-9885-D7A113388CA8}" dt="2022-12-16T06:20:34.359" v="1" actId="20577"/>
          <ac:spMkLst>
            <pc:docMk/>
            <pc:sldMk cId="2273017034" sldId="257"/>
            <ac:spMk id="7" creationId="{00000000-0000-0000-0000-000000000000}"/>
          </ac:spMkLst>
        </pc:spChg>
      </pc:sldChg>
      <pc:sldChg chg="modSp">
        <pc:chgData name="Gabriela Seidlová Málková" userId="S::73763895@cuni.cz::da21c6fd-b3d9-4372-b37c-9e9f45862cc7" providerId="AD" clId="Web-{FF2745BB-6223-4643-9885-D7A113388CA8}" dt="2022-12-16T06:21:00.266" v="3" actId="20577"/>
        <pc:sldMkLst>
          <pc:docMk/>
          <pc:sldMk cId="1746688560" sldId="258"/>
        </pc:sldMkLst>
        <pc:spChg chg="mod">
          <ac:chgData name="Gabriela Seidlová Málková" userId="S::73763895@cuni.cz::da21c6fd-b3d9-4372-b37c-9e9f45862cc7" providerId="AD" clId="Web-{FF2745BB-6223-4643-9885-D7A113388CA8}" dt="2022-12-16T06:21:00.266" v="3" actId="20577"/>
          <ac:spMkLst>
            <pc:docMk/>
            <pc:sldMk cId="1746688560" sldId="258"/>
            <ac:spMk id="8" creationId="{00000000-0000-0000-0000-000000000000}"/>
          </ac:spMkLst>
        </pc:spChg>
      </pc:sldChg>
      <pc:sldChg chg="modSp">
        <pc:chgData name="Gabriela Seidlová Málková" userId="S::73763895@cuni.cz::da21c6fd-b3d9-4372-b37c-9e9f45862cc7" providerId="AD" clId="Web-{FF2745BB-6223-4643-9885-D7A113388CA8}" dt="2022-12-16T06:24:33.757" v="12" actId="20577"/>
        <pc:sldMkLst>
          <pc:docMk/>
          <pc:sldMk cId="2009368591" sldId="264"/>
        </pc:sldMkLst>
        <pc:spChg chg="mod">
          <ac:chgData name="Gabriela Seidlová Málková" userId="S::73763895@cuni.cz::da21c6fd-b3d9-4372-b37c-9e9f45862cc7" providerId="AD" clId="Web-{FF2745BB-6223-4643-9885-D7A113388CA8}" dt="2022-12-16T06:24:33.757" v="12" actId="20577"/>
          <ac:spMkLst>
            <pc:docMk/>
            <pc:sldMk cId="2009368591" sldId="264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C6C13-2A75-4BC9-9C4C-C16BB4F9244D}" type="datetimeFigureOut">
              <a:rPr lang="cs-CZ" smtClean="0"/>
              <a:t>28.02.2023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A9DC1-6688-4604-8E09-FEEF17156C4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926383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A5850-96EB-4D90-A5D3-BD103E9EDC7F}" type="datetimeFigureOut">
              <a:rPr lang="cs-CZ" smtClean="0"/>
              <a:t>28.02.2023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BF34F-8348-494A-82A0-9B676CDB9FC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91480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9A2A6-B96B-4213-9E5D-A6306E1D24A8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3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A61D8-52D5-4E86-9CA9-79095B661875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822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56D7-ECDF-492C-978F-596A5A119D77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211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EA6A-D5E2-44BD-99D7-F8AA02BAFB9E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411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A73F-11E4-4CC3-B27C-58643882E528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672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D584-730B-4D8C-A7AB-1E08DCD9F91F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817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DAC41-AB18-43FB-9C16-AC2BA8151FF7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497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C2114-7C9B-42F0-BDFC-7DFEE460C60F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238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A5E0C-0E39-48B9-B1DA-50C9D1399E3E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87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804A-6D18-40A3-BE35-83BCDC261A8A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014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C6DD2-71C9-42D4-BCB3-8DA8E2717D11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013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D1582-601E-44EF-AFF5-69E6CED7008D}" type="datetime1">
              <a:rPr lang="cs-CZ" smtClean="0"/>
              <a:t>28.02.2023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CB35F-DB11-458E-9FDC-E98B8F47296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75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hs.cuni.cz/FHS-2497.html" TargetMode="External"/><Relationship Id="rId2" Type="http://schemas.openxmlformats.org/officeDocument/2006/relationships/hyperlink" Target="mailto:barbora.benesovska@fhs.cuni.cz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eda.fhs.cuni.cz/FHSVEDA-196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hs.cuni.cz/FHS-11.html" TargetMode="External"/><Relationship Id="rId2" Type="http://schemas.openxmlformats.org/officeDocument/2006/relationships/hyperlink" Target="mailto:veda@fhs.cuni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research.fhs.cuni.cz/FHSVEDAEN-26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2313" y="206170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Bahnschrift SemiBold" panose="020B0502040204020203" pitchFamily="34" charset="0"/>
              </a:rPr>
              <a:t>SCIENCE </a:t>
            </a:r>
            <a:r>
              <a:rPr lang="en-US" b="1" dirty="0">
                <a:latin typeface="Bahnschrift SemiBold" panose="020B0502040204020203" pitchFamily="34" charset="0"/>
              </a:rPr>
              <a:t>AND RESEARCH FUNDING OPPORTUNITIES </a:t>
            </a:r>
            <a:r>
              <a:rPr lang="en-US" b="1" dirty="0" smtClean="0">
                <a:latin typeface="Bahnschrift SemiBold" panose="020B0502040204020203" pitchFamily="34" charset="0"/>
              </a:rPr>
              <a:t>AT </a:t>
            </a:r>
            <a:r>
              <a:rPr lang="en-US" b="1" dirty="0">
                <a:latin typeface="Bahnschrift SemiBold" panose="020B0502040204020203" pitchFamily="34" charset="0"/>
              </a:rPr>
              <a:t>FHS UK</a:t>
            </a:r>
            <a:endParaRPr lang="cs-CZ" b="1" dirty="0">
              <a:latin typeface="Bahnschrift SemiBold" panose="020B0502040204020203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6771" y="4375122"/>
            <a:ext cx="9144000" cy="1655762"/>
          </a:xfrm>
        </p:spPr>
        <p:txBody>
          <a:bodyPr/>
          <a:lstStyle/>
          <a:p>
            <a:endParaRPr lang="cs-CZ" dirty="0"/>
          </a:p>
          <a:p>
            <a:r>
              <a:rPr lang="en-US" b="1" dirty="0">
                <a:latin typeface="Bahnschrift" panose="020B0502040204020203" pitchFamily="34" charset="0"/>
              </a:rPr>
              <a:t>Basic information for </a:t>
            </a:r>
            <a:r>
              <a:rPr lang="cs-CZ" b="1" dirty="0" smtClean="0">
                <a:latin typeface="Bahnschrift" panose="020B0502040204020203" pitchFamily="34" charset="0"/>
              </a:rPr>
              <a:t>Ph.D.</a:t>
            </a:r>
            <a:r>
              <a:rPr lang="en-US" b="1" dirty="0" smtClean="0">
                <a:latin typeface="Bahnschrift" panose="020B0502040204020203" pitchFamily="34" charset="0"/>
              </a:rPr>
              <a:t> </a:t>
            </a:r>
            <a:r>
              <a:rPr lang="en-US" b="1" dirty="0">
                <a:latin typeface="Bahnschrift" panose="020B0502040204020203" pitchFamily="34" charset="0"/>
              </a:rPr>
              <a:t>students</a:t>
            </a:r>
            <a:endParaRPr lang="cs-CZ" b="1" dirty="0">
              <a:latin typeface="Bahnschrift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945" y="728351"/>
            <a:ext cx="5526753" cy="10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6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Cooperatio</a:t>
            </a:r>
            <a:r>
              <a:rPr lang="en-GB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science areas links to FHS UK Ph.D. study programmes</a:t>
            </a:r>
            <a:endParaRPr lang="en-GB" dirty="0">
              <a:solidFill>
                <a:schemeClr val="accent2"/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817451"/>
              </p:ext>
            </p:extLst>
          </p:nvPr>
        </p:nvGraphicFramePr>
        <p:xfrm>
          <a:off x="838200" y="1917062"/>
          <a:ext cx="10029825" cy="478113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408459">
                  <a:extLst>
                    <a:ext uri="{9D8B030D-6E8A-4147-A177-3AD203B41FA5}">
                      <a16:colId xmlns:a16="http://schemas.microsoft.com/office/drawing/2014/main" val="1166422280"/>
                    </a:ext>
                  </a:extLst>
                </a:gridCol>
                <a:gridCol w="3843988">
                  <a:extLst>
                    <a:ext uri="{9D8B030D-6E8A-4147-A177-3AD203B41FA5}">
                      <a16:colId xmlns:a16="http://schemas.microsoft.com/office/drawing/2014/main" val="40964603"/>
                    </a:ext>
                  </a:extLst>
                </a:gridCol>
                <a:gridCol w="1777378">
                  <a:extLst>
                    <a:ext uri="{9D8B030D-6E8A-4147-A177-3AD203B41FA5}">
                      <a16:colId xmlns:a16="http://schemas.microsoft.com/office/drawing/2014/main" val="2598499668"/>
                    </a:ext>
                  </a:extLst>
                </a:gridCol>
              </a:tblGrid>
              <a:tr h="17854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STUDIJNÍ PROGRAM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  <a:latin typeface="Bahnschrift" panose="020B0502040204020203" pitchFamily="34" charset="0"/>
                        </a:rPr>
                        <a:t>VĚDNÍ</a:t>
                      </a:r>
                      <a:r>
                        <a:rPr lang="cs-CZ" sz="1000" b="1" u="none" strike="noStrike" baseline="0" dirty="0">
                          <a:effectLst/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cs-CZ" sz="1000" b="1" u="none" strike="noStrike" dirty="0">
                          <a:effectLst/>
                          <a:latin typeface="Bahnschrift" panose="020B0502040204020203" pitchFamily="34" charset="0"/>
                        </a:rPr>
                        <a:t>OBORY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1" u="none" strike="noStrike" dirty="0">
                          <a:effectLst/>
                          <a:latin typeface="Bahnschrift SemiBold" panose="020B0502040204020203" pitchFamily="34" charset="0"/>
                        </a:rPr>
                        <a:t>OBLASTI COOPERATIO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138146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Aplikovaná etika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Philosophy and Ethics                                          </a:t>
                      </a:r>
                      <a:r>
                        <a:rPr lang="cs-CZ" sz="1000" u="none" strike="noStrike" baseline="0" dirty="0">
                          <a:effectLst/>
                          <a:latin typeface="Bahnschrift" panose="020B0502040204020203" pitchFamily="34" charset="0"/>
                        </a:rPr>
                        <a:t>  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Social Work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PHIL + SOAS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2403193175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Applied Ethics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772680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Historická sociologie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History                           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History and Philosophy of Science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Sociology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HIST + SOAS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125713796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Historical Sociology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41587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Německá a francouzská filozofie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o Philosophy and Ethics</a:t>
                      </a:r>
                      <a:endParaRPr lang="cs-CZ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PHIL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2550967016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Philosophies allemande et française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640268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Deutsche und französische Philosophie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696603"/>
                  </a:ext>
                </a:extLst>
              </a:tr>
              <a:tr h="3519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Obecná antropologie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Social and Cultural Anthropology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Ethnology              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History                      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History and Philosophy of Science o Philosophy and Ethics                 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General and Developmental Psychology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Health and Clinical Psychology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SCAN + HIST + PHIL + HEAS + PSYC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987700268"/>
                  </a:ext>
                </a:extLst>
              </a:tr>
              <a:tr h="35198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General Antropology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196385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Sémiotika a filozofie komunikace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Philosophy and Ethics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Media and Communication Studies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PHIL + MCOM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2163263283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Semiotics and Philosophy of Communication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960167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Sociální ekologie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Public and Social Policy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Sociology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SOAS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3302130100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Social Ecology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87673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Soudobé evropské kulturní dějiny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History                        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History and Philosophy of Science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HIST  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1802748391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Europäische Kulturzeitgeschichte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837752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Contemporary European Cultural History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060885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Studia dlouhověkosti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Health and Clinical Psychology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Social Work          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Sociology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HEAS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158340602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Longevity Studies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938769"/>
                  </a:ext>
                </a:extLst>
              </a:tr>
              <a:tr h="20404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Studia občanského sektoru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Sociology                                                                     </a:t>
                      </a:r>
                      <a:r>
                        <a:rPr lang="cs-CZ" sz="1000" u="none" strike="noStrike" dirty="0">
                          <a:effectLst/>
                          <a:latin typeface="Bahnschrift" panose="020B0502040204020203" pitchFamily="34" charset="0"/>
                        </a:rPr>
                        <a:t>                                           </a:t>
                      </a:r>
                      <a:r>
                        <a:rPr lang="en-US" sz="1000" u="none" strike="noStrike" dirty="0">
                          <a:effectLst/>
                          <a:latin typeface="Bahnschrift" panose="020B0502040204020203" pitchFamily="34" charset="0"/>
                        </a:rPr>
                        <a:t>o Public and Social Policy</a:t>
                      </a:r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  <a:latin typeface="Bahnschrift SemiBold" panose="020B0502040204020203" pitchFamily="34" charset="0"/>
                        </a:rPr>
                        <a:t>SOAS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5101" marR="5101" marT="5101" marB="0" anchor="ctr"/>
                </a:tc>
                <a:extLst>
                  <a:ext uri="{0D108BD9-81ED-4DB2-BD59-A6C34878D82A}">
                    <a16:rowId xmlns:a16="http://schemas.microsoft.com/office/drawing/2014/main" val="3481305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559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300" dirty="0" err="1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Gremium</a:t>
            </a:r>
            <a:r>
              <a:rPr lang="cs-CZ" sz="4300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of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SOAS (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Sociology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and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Applied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Social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Sciences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) </a:t>
            </a:r>
            <a:endParaRPr lang="cs-CZ" sz="4300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Mgr</a:t>
            </a:r>
            <a:r>
              <a:rPr lang="cs-CZ" dirty="0"/>
              <a:t>. Ondřej Špaček, Ph.D. (</a:t>
            </a:r>
            <a:r>
              <a:rPr lang="cs-CZ" dirty="0" err="1"/>
              <a:t>Dpt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Sociology – </a:t>
            </a:r>
            <a:r>
              <a:rPr lang="cs-CZ" dirty="0" err="1" smtClean="0"/>
              <a:t>Head</a:t>
            </a:r>
            <a:r>
              <a:rPr lang="cs-CZ" dirty="0" smtClean="0"/>
              <a:t>)</a:t>
            </a:r>
          </a:p>
          <a:p>
            <a:r>
              <a:rPr lang="cs-CZ" dirty="0"/>
              <a:t>Mgr. Dana Hradcová, Ph.D. (</a:t>
            </a:r>
            <a:r>
              <a:rPr lang="cs-CZ" dirty="0" err="1"/>
              <a:t>Dpt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Applied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Sciences</a:t>
            </a:r>
            <a:r>
              <a:rPr lang="cs-CZ" dirty="0"/>
              <a:t> – </a:t>
            </a:r>
            <a:r>
              <a:rPr lang="cs-CZ" dirty="0" err="1" smtClean="0"/>
              <a:t>Head</a:t>
            </a:r>
            <a:r>
              <a:rPr lang="cs-CZ" dirty="0" smtClean="0"/>
              <a:t>)</a:t>
            </a:r>
          </a:p>
          <a:p>
            <a:r>
              <a:rPr lang="cs-CZ" dirty="0" smtClean="0"/>
              <a:t>Doc. Věra Sokolová, Ph.D.</a:t>
            </a:r>
            <a:endParaRPr lang="cs-CZ" dirty="0"/>
          </a:p>
          <a:p>
            <a:r>
              <a:rPr lang="cs-CZ" dirty="0" smtClean="0"/>
              <a:t>Doc. Monika Bosá, Ph.D.</a:t>
            </a:r>
          </a:p>
          <a:p>
            <a:r>
              <a:rPr lang="cs-CZ" dirty="0" smtClean="0"/>
              <a:t>Doc. Ing. Marie </a:t>
            </a:r>
            <a:r>
              <a:rPr lang="cs-CZ" dirty="0" smtClean="0"/>
              <a:t>Dohnalová</a:t>
            </a:r>
            <a:r>
              <a:rPr lang="cs-CZ" smtClean="0"/>
              <a:t>, CSc.</a:t>
            </a:r>
            <a:endParaRPr lang="cs-CZ" dirty="0" smtClean="0"/>
          </a:p>
          <a:p>
            <a:r>
              <a:rPr lang="cs-CZ" dirty="0" smtClean="0"/>
              <a:t>Doc. Tereza Pospíšilová, Ph.D. – </a:t>
            </a:r>
            <a:r>
              <a:rPr lang="cs-CZ" dirty="0" err="1"/>
              <a:t>C</a:t>
            </a:r>
            <a:r>
              <a:rPr lang="cs-CZ" dirty="0" err="1" smtClean="0"/>
              <a:t>oordinator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SOAS </a:t>
            </a:r>
            <a:r>
              <a:rPr lang="cs-CZ" dirty="0" err="1" smtClean="0"/>
              <a:t>at</a:t>
            </a:r>
            <a:r>
              <a:rPr lang="cs-CZ" dirty="0" smtClean="0"/>
              <a:t> FHS UK</a:t>
            </a:r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Scientific</a:t>
            </a:r>
            <a:r>
              <a:rPr lang="cs-CZ" dirty="0" smtClean="0"/>
              <a:t> </a:t>
            </a:r>
            <a:r>
              <a:rPr lang="cs-CZ" dirty="0" err="1" smtClean="0"/>
              <a:t>Council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COOPERATIO SOAS </a:t>
            </a:r>
            <a:r>
              <a:rPr lang="cs-CZ" dirty="0" err="1" smtClean="0"/>
              <a:t>at</a:t>
            </a:r>
            <a:r>
              <a:rPr lang="cs-CZ" dirty="0" smtClean="0"/>
              <a:t> Charles University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150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0187"/>
            <a:ext cx="10515600" cy="1325563"/>
          </a:xfrm>
        </p:spPr>
        <p:txBody>
          <a:bodyPr>
            <a:normAutofit/>
          </a:bodyPr>
          <a:lstStyle/>
          <a:p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Examples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of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doctoral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students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'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projects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supported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last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year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Data </a:t>
            </a:r>
            <a:r>
              <a:rPr lang="en-US" b="1" dirty="0"/>
              <a:t>processing for publication in a foreign peer-reviewed journal</a:t>
            </a:r>
            <a:r>
              <a:rPr lang="en-US" dirty="0"/>
              <a:t>: contribution in the form of a scholarship for data transcription (15 in-depth interviews), data analysis and writing a scientific article in the period October-December 2022 in the amount of 3 x 9,000 CZK; output: submission of the manuscript for peer-review in the </a:t>
            </a:r>
            <a:r>
              <a:rPr lang="en-US" i="1" dirty="0"/>
              <a:t>Journal of Illiberalism Studies </a:t>
            </a:r>
            <a:r>
              <a:rPr lang="en-US" dirty="0"/>
              <a:t>in autumn 2022 (total: 27,000 CZK</a:t>
            </a:r>
            <a:r>
              <a:rPr lang="en-US" dirty="0" smtClean="0"/>
              <a:t>). </a:t>
            </a:r>
            <a:endParaRPr lang="cs-CZ" dirty="0" smtClean="0"/>
          </a:p>
          <a:p>
            <a:r>
              <a:rPr lang="cs-CZ" b="1" dirty="0" smtClean="0"/>
              <a:t>T</a:t>
            </a:r>
            <a:r>
              <a:rPr lang="en-US" b="1" dirty="0" smtClean="0"/>
              <a:t>he </a:t>
            </a:r>
            <a:r>
              <a:rPr lang="en-US" b="1" dirty="0"/>
              <a:t>role of population data in ecosystem services assessment: </a:t>
            </a:r>
            <a:r>
              <a:rPr lang="en-US" dirty="0"/>
              <a:t>the project deals with the use of demographic and socio-economic population data in the assessment of urban ecosystem services. </a:t>
            </a:r>
            <a:r>
              <a:rPr lang="cs-CZ" dirty="0" err="1" smtClean="0"/>
              <a:t>Conference</a:t>
            </a:r>
            <a:r>
              <a:rPr lang="cs-CZ" dirty="0" smtClean="0"/>
              <a:t> </a:t>
            </a:r>
            <a:r>
              <a:rPr lang="cs-CZ" dirty="0" err="1" smtClean="0"/>
              <a:t>paper</a:t>
            </a:r>
            <a:r>
              <a:rPr lang="cs-CZ" dirty="0" smtClean="0"/>
              <a:t> </a:t>
            </a:r>
            <a:r>
              <a:rPr lang="cs-CZ" dirty="0"/>
              <a:t>„</a:t>
            </a:r>
            <a:r>
              <a:rPr lang="cs-CZ" dirty="0" err="1"/>
              <a:t>The</a:t>
            </a:r>
            <a:r>
              <a:rPr lang="cs-CZ" dirty="0"/>
              <a:t> role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data in </a:t>
            </a:r>
            <a:r>
              <a:rPr lang="cs-CZ" dirty="0" err="1"/>
              <a:t>urban</a:t>
            </a:r>
            <a:r>
              <a:rPr lang="cs-CZ" dirty="0"/>
              <a:t> </a:t>
            </a:r>
            <a:r>
              <a:rPr lang="cs-CZ" dirty="0" err="1"/>
              <a:t>ecosystem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</a:t>
            </a:r>
            <a:r>
              <a:rPr lang="cs-CZ" dirty="0" err="1"/>
              <a:t>assessments</a:t>
            </a:r>
            <a:r>
              <a:rPr lang="cs-CZ" dirty="0"/>
              <a:t>: A case study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microclimate</a:t>
            </a:r>
            <a:r>
              <a:rPr lang="cs-CZ" dirty="0"/>
              <a:t> </a:t>
            </a:r>
            <a:r>
              <a:rPr lang="cs-CZ" dirty="0" err="1"/>
              <a:t>cooling</a:t>
            </a:r>
            <a:r>
              <a:rPr lang="cs-CZ" dirty="0"/>
              <a:t> in Prague, </a:t>
            </a:r>
            <a:r>
              <a:rPr lang="cs-CZ" dirty="0" err="1"/>
              <a:t>Czechia</a:t>
            </a:r>
            <a:r>
              <a:rPr lang="cs-CZ" dirty="0"/>
              <a:t>“ </a:t>
            </a:r>
            <a:r>
              <a:rPr lang="cs-CZ" dirty="0" smtClean="0"/>
              <a:t>has </a:t>
            </a:r>
            <a:r>
              <a:rPr lang="cs-CZ" dirty="0" err="1" smtClean="0"/>
              <a:t>been</a:t>
            </a:r>
            <a:r>
              <a:rPr lang="cs-CZ" dirty="0" smtClean="0"/>
              <a:t> </a:t>
            </a:r>
            <a:r>
              <a:rPr lang="cs-CZ" dirty="0" err="1" smtClean="0"/>
              <a:t>accepted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thge</a:t>
            </a:r>
            <a:r>
              <a:rPr lang="cs-CZ" dirty="0" smtClean="0"/>
              <a:t> </a:t>
            </a:r>
            <a:r>
              <a:rPr lang="cs-CZ" dirty="0" err="1" smtClean="0"/>
              <a:t>international</a:t>
            </a:r>
            <a:r>
              <a:rPr lang="cs-CZ" dirty="0" smtClean="0"/>
              <a:t> konference </a:t>
            </a:r>
            <a:r>
              <a:rPr lang="cs-CZ" i="1" dirty="0" err="1" smtClean="0"/>
              <a:t>Ecosystem</a:t>
            </a:r>
            <a:r>
              <a:rPr lang="cs-CZ" i="1" dirty="0" smtClean="0"/>
              <a:t> </a:t>
            </a:r>
            <a:r>
              <a:rPr lang="cs-CZ" i="1" dirty="0" err="1"/>
              <a:t>Service</a:t>
            </a:r>
            <a:r>
              <a:rPr lang="cs-CZ" i="1" dirty="0"/>
              <a:t> </a:t>
            </a:r>
            <a:r>
              <a:rPr lang="cs-CZ" i="1" dirty="0" err="1"/>
              <a:t>Partnership</a:t>
            </a:r>
            <a:r>
              <a:rPr lang="cs-CZ" i="1" dirty="0"/>
              <a:t> 2022</a:t>
            </a:r>
            <a:r>
              <a:rPr lang="cs-CZ" dirty="0"/>
              <a:t>, </a:t>
            </a:r>
            <a:r>
              <a:rPr lang="cs-CZ" dirty="0" smtClean="0"/>
              <a:t>10</a:t>
            </a:r>
            <a:r>
              <a:rPr lang="cs-CZ" dirty="0"/>
              <a:t>.-14.10. </a:t>
            </a:r>
            <a:r>
              <a:rPr lang="cs-CZ" dirty="0" smtClean="0"/>
              <a:t>2022, Heraklion, </a:t>
            </a:r>
            <a:r>
              <a:rPr lang="cs-CZ" dirty="0" err="1" smtClean="0"/>
              <a:t>Greece</a:t>
            </a:r>
            <a:r>
              <a:rPr lang="cs-CZ" dirty="0" smtClean="0"/>
              <a:t> (</a:t>
            </a:r>
            <a:r>
              <a:rPr lang="cs-CZ" dirty="0" err="1" smtClean="0"/>
              <a:t>total</a:t>
            </a:r>
            <a:r>
              <a:rPr lang="cs-CZ" dirty="0" smtClean="0"/>
              <a:t>: 32 000 Kč).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2448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Examples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of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doctoral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students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'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projects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supported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last 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year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(</a:t>
            </a:r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continued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):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Understading</a:t>
            </a:r>
            <a:r>
              <a:rPr lang="cs-CZ" b="1" dirty="0"/>
              <a:t> and </a:t>
            </a:r>
            <a:r>
              <a:rPr lang="cs-CZ" b="1" dirty="0" err="1"/>
              <a:t>Perception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Reflection</a:t>
            </a:r>
            <a:r>
              <a:rPr lang="cs-CZ" b="1" dirty="0"/>
              <a:t> in  </a:t>
            </a:r>
            <a:r>
              <a:rPr lang="cs-CZ" b="1" dirty="0" err="1"/>
              <a:t>Higher</a:t>
            </a:r>
            <a:r>
              <a:rPr lang="cs-CZ" b="1" dirty="0"/>
              <a:t> </a:t>
            </a:r>
            <a:r>
              <a:rPr lang="cs-CZ" b="1" dirty="0" err="1"/>
              <a:t>Nursing</a:t>
            </a:r>
            <a:r>
              <a:rPr lang="cs-CZ" b="1" dirty="0"/>
              <a:t> and </a:t>
            </a:r>
            <a:r>
              <a:rPr lang="cs-CZ" b="1" dirty="0" err="1"/>
              <a:t>Social</a:t>
            </a:r>
            <a:r>
              <a:rPr lang="cs-CZ" b="1" dirty="0"/>
              <a:t> </a:t>
            </a:r>
            <a:r>
              <a:rPr lang="cs-CZ" b="1" dirty="0" err="1"/>
              <a:t>Work</a:t>
            </a:r>
            <a:r>
              <a:rPr lang="cs-CZ" b="1" dirty="0"/>
              <a:t> </a:t>
            </a:r>
            <a:r>
              <a:rPr lang="cs-CZ" b="1" dirty="0" err="1" smtClean="0"/>
              <a:t>programs</a:t>
            </a:r>
            <a:r>
              <a:rPr lang="cs-CZ" b="1" dirty="0" smtClean="0"/>
              <a:t>: </a:t>
            </a:r>
            <a:r>
              <a:rPr lang="en-CA" dirty="0"/>
              <a:t>The intended output will be a publication offered to an international journal </a:t>
            </a:r>
            <a:r>
              <a:rPr lang="en-CA" dirty="0" smtClean="0"/>
              <a:t>(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en-CA" i="1" dirty="0" smtClean="0"/>
              <a:t>European </a:t>
            </a:r>
            <a:r>
              <a:rPr lang="en-CA" i="1" dirty="0"/>
              <a:t>Journal of Social Work</a:t>
            </a:r>
            <a:r>
              <a:rPr lang="en-CA" dirty="0"/>
              <a:t>) in the early spring 2023. The article will describe the Q methodology as a research instrument </a:t>
            </a:r>
            <a:r>
              <a:rPr lang="cs-CZ" dirty="0" smtClean="0"/>
              <a:t>(…)</a:t>
            </a:r>
            <a:r>
              <a:rPr lang="en-CA" dirty="0" smtClean="0"/>
              <a:t>. </a:t>
            </a:r>
            <a:r>
              <a:rPr lang="en-CA" dirty="0"/>
              <a:t>The interest in this methodology was noted after my presentation of the methodology </a:t>
            </a:r>
            <a:r>
              <a:rPr lang="en-CA" dirty="0" smtClean="0"/>
              <a:t>and </a:t>
            </a:r>
            <a:r>
              <a:rPr lang="en-CA" dirty="0"/>
              <a:t>its application to a pilot </a:t>
            </a:r>
            <a:r>
              <a:rPr lang="en-CA" dirty="0" smtClean="0"/>
              <a:t>study </a:t>
            </a:r>
            <a:r>
              <a:rPr lang="en-CA" dirty="0"/>
              <a:t>at the international social work conference in Ghent this </a:t>
            </a:r>
            <a:r>
              <a:rPr lang="en-CA" dirty="0" smtClean="0"/>
              <a:t>Summer</a:t>
            </a:r>
            <a:r>
              <a:rPr lang="cs-CZ" dirty="0" smtClean="0"/>
              <a:t> (</a:t>
            </a:r>
            <a:r>
              <a:rPr lang="cs-CZ" dirty="0" err="1" smtClean="0"/>
              <a:t>total</a:t>
            </a:r>
            <a:r>
              <a:rPr lang="cs-CZ" dirty="0" smtClean="0"/>
              <a:t>: 10 000Kč).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3651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2015" y="365125"/>
            <a:ext cx="10821785" cy="1325563"/>
          </a:xfrm>
        </p:spPr>
        <p:txBody>
          <a:bodyPr>
            <a:normAutofit/>
          </a:bodyPr>
          <a:lstStyle/>
          <a:p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Administration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err="1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of</a:t>
            </a:r>
            <a:r>
              <a:rPr lang="cs-CZ" sz="4300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 </a:t>
            </a:r>
            <a:r>
              <a:rPr lang="cs-CZ" sz="4300" dirty="0" smtClean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COOPERATIO SOAS</a:t>
            </a:r>
            <a:endParaRPr lang="cs-CZ" sz="4300" dirty="0">
              <a:solidFill>
                <a:schemeClr val="accent2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2015" y="1825625"/>
            <a:ext cx="11288683" cy="4351338"/>
          </a:xfrm>
        </p:spPr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contact</a:t>
            </a:r>
            <a:r>
              <a:rPr lang="cs-CZ" dirty="0" smtClean="0"/>
              <a:t> point: </a:t>
            </a:r>
            <a:r>
              <a:rPr lang="en-US" dirty="0" smtClean="0"/>
              <a:t>Department </a:t>
            </a:r>
            <a:r>
              <a:rPr lang="en-US" dirty="0"/>
              <a:t>of Science and Research FHS</a:t>
            </a:r>
            <a:r>
              <a:rPr lang="cs-CZ" dirty="0"/>
              <a:t> (</a:t>
            </a:r>
            <a:r>
              <a:rPr lang="cs-CZ" u="sng" dirty="0" err="1"/>
              <a:t>see</a:t>
            </a:r>
            <a:r>
              <a:rPr lang="cs-CZ" u="sng" dirty="0"/>
              <a:t> </a:t>
            </a:r>
            <a:r>
              <a:rPr lang="cs-CZ" u="sng" dirty="0" err="1"/>
              <a:t>further</a:t>
            </a:r>
            <a:r>
              <a:rPr lang="cs-CZ" dirty="0" smtClean="0"/>
              <a:t>): Ing. Jan </a:t>
            </a:r>
            <a:r>
              <a:rPr lang="cs-CZ" dirty="0" err="1" smtClean="0"/>
              <a:t>Bělonožník</a:t>
            </a:r>
            <a:r>
              <a:rPr lang="cs-CZ" dirty="0" smtClean="0"/>
              <a:t>, Mgr. Renata </a:t>
            </a:r>
            <a:r>
              <a:rPr lang="cs-CZ" dirty="0" err="1" smtClean="0"/>
              <a:t>Wilflingová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Department </a:t>
            </a:r>
            <a:r>
              <a:rPr lang="cs-CZ" dirty="0" err="1"/>
              <a:t>of</a:t>
            </a:r>
            <a:r>
              <a:rPr lang="cs-CZ" dirty="0"/>
              <a:t> Sociology (</a:t>
            </a:r>
            <a:r>
              <a:rPr lang="cs-CZ" dirty="0" err="1"/>
              <a:t>also</a:t>
            </a:r>
            <a:r>
              <a:rPr lang="cs-CZ" dirty="0"/>
              <a:t> on </a:t>
            </a:r>
            <a:r>
              <a:rPr lang="cs-CZ" dirty="0" err="1"/>
              <a:t>behalf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Dpt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Applied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 smtClean="0"/>
              <a:t>Sciences</a:t>
            </a:r>
            <a:r>
              <a:rPr lang="cs-CZ" dirty="0" smtClean="0"/>
              <a:t>): </a:t>
            </a:r>
            <a:r>
              <a:rPr lang="cs-CZ" dirty="0" err="1" smtClean="0"/>
              <a:t>assisstant</a:t>
            </a:r>
            <a:r>
              <a:rPr lang="cs-CZ" dirty="0" smtClean="0"/>
              <a:t> Barbora Benešovská,</a:t>
            </a:r>
            <a:r>
              <a:rPr lang="cs-CZ" dirty="0"/>
              <a:t> </a:t>
            </a:r>
            <a:r>
              <a:rPr lang="cs-CZ" dirty="0" smtClean="0">
                <a:hlinkClick r:id="rId2"/>
              </a:rPr>
              <a:t>barbora.benesovska@fhs.cuni.cz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New </a:t>
            </a:r>
            <a:r>
              <a:rPr lang="cs-CZ" dirty="0" err="1" smtClean="0"/>
              <a:t>section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www </a:t>
            </a:r>
            <a:r>
              <a:rPr lang="cs-CZ" dirty="0" err="1" smtClean="0"/>
              <a:t>page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department (by end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March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>
                <a:hlinkClick r:id="rId3"/>
              </a:rPr>
              <a:t>https://fhs.cuni.cz/FHS-2497.html</a:t>
            </a: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72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How</a:t>
            </a:r>
            <a:r>
              <a:rPr lang="cs-CZ" dirty="0">
                <a:solidFill>
                  <a:srgbClr val="0070C0"/>
                </a:solidFill>
                <a:latin typeface="Bahnschrift SemiBold" panose="020B0502040204020203" pitchFamily="34" charset="0"/>
              </a:rPr>
              <a:t> to </a:t>
            </a:r>
            <a:r>
              <a:rPr lang="cs-CZ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apply</a:t>
            </a:r>
            <a:r>
              <a:rPr lang="cs-CZ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for</a:t>
            </a:r>
            <a:r>
              <a:rPr lang="cs-CZ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funding</a:t>
            </a:r>
            <a:r>
              <a:rPr lang="cs-CZ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from</a:t>
            </a:r>
            <a:r>
              <a:rPr lang="cs-CZ" dirty="0">
                <a:solidFill>
                  <a:srgbClr val="0070C0"/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>
                <a:solidFill>
                  <a:srgbClr val="0070C0"/>
                </a:solidFill>
                <a:latin typeface="Bahnschrift SemiBold" panose="020B0502040204020203" pitchFamily="34" charset="0"/>
              </a:rPr>
              <a:t>Cooperatio</a:t>
            </a:r>
            <a:r>
              <a:rPr lang="cs-CZ" dirty="0">
                <a:solidFill>
                  <a:srgbClr val="0070C0"/>
                </a:solidFill>
                <a:latin typeface="Bahnschrift SemiBold" panose="020B0502040204020203" pitchFamily="34" charset="0"/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19746"/>
            <a:ext cx="10515600" cy="413142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52000">
              <a:lnSpc>
                <a:spcPct val="110000"/>
              </a:lnSpc>
            </a:pPr>
            <a:r>
              <a:rPr lang="en-US" sz="2000" dirty="0">
                <a:latin typeface="Bahnschrift" panose="020B0502040204020203" pitchFamily="34" charset="0"/>
              </a:rPr>
              <a:t>Applications </a:t>
            </a:r>
            <a:r>
              <a:rPr lang="en-US" sz="2000" dirty="0" smtClean="0">
                <a:latin typeface="Bahnschrift" panose="020B0502040204020203" pitchFamily="34" charset="0"/>
              </a:rPr>
              <a:t>can </a:t>
            </a:r>
            <a:r>
              <a:rPr lang="en-US" sz="2000" dirty="0">
                <a:latin typeface="Bahnschrift" panose="020B0502040204020203" pitchFamily="34" charset="0"/>
              </a:rPr>
              <a:t>be submitted </a:t>
            </a:r>
            <a:r>
              <a:rPr lang="cs-CZ" sz="2000" dirty="0" smtClean="0">
                <a:latin typeface="Bahnschrift" panose="020B0502040204020203" pitchFamily="34" charset="0"/>
              </a:rPr>
              <a:t>with</a:t>
            </a:r>
            <a:r>
              <a:rPr lang="en-US" sz="2000" dirty="0" smtClean="0">
                <a:latin typeface="Bahnschrift" panose="020B0502040204020203" pitchFamily="34" charset="0"/>
              </a:rPr>
              <a:t>in </a:t>
            </a:r>
            <a:r>
              <a:rPr lang="en-US" sz="2000" dirty="0">
                <a:latin typeface="Bahnschrift" panose="020B0502040204020203" pitchFamily="34" charset="0"/>
              </a:rPr>
              <a:t>the framework of the CALLS, which are announced during the year on the website of the Department of Science and Research </a:t>
            </a:r>
            <a:r>
              <a:rPr lang="en-US" sz="2000" dirty="0" smtClean="0">
                <a:latin typeface="Bahnschrift" panose="020B0502040204020203" pitchFamily="34" charset="0"/>
              </a:rPr>
              <a:t>FHS</a:t>
            </a:r>
            <a:r>
              <a:rPr lang="cs-CZ" sz="2000" dirty="0" smtClean="0">
                <a:latin typeface="Bahnschrift" panose="020B0502040204020203" pitchFamily="34" charset="0"/>
              </a:rPr>
              <a:t> </a:t>
            </a:r>
            <a:r>
              <a:rPr lang="cs-CZ" sz="2000" dirty="0">
                <a:latin typeface="Bahnschrift" panose="020B0502040204020203" pitchFamily="34" charset="0"/>
                <a:hlinkClick r:id="rId2"/>
              </a:rPr>
              <a:t>https://</a:t>
            </a:r>
            <a:r>
              <a:rPr lang="cs-CZ" sz="2000" dirty="0" smtClean="0">
                <a:latin typeface="Bahnschrift" panose="020B0502040204020203" pitchFamily="34" charset="0"/>
                <a:hlinkClick r:id="rId2"/>
              </a:rPr>
              <a:t>veda.fhs.cuni.cz/FHSVEDA-196.html</a:t>
            </a:r>
            <a:r>
              <a:rPr lang="cs-CZ" sz="2000" dirty="0" smtClean="0">
                <a:latin typeface="Bahnschrift" panose="020B0502040204020203" pitchFamily="34" charset="0"/>
              </a:rPr>
              <a:t>. </a:t>
            </a:r>
            <a:endParaRPr lang="cs-CZ" sz="2000" b="1" dirty="0">
              <a:latin typeface="Bahnschrif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Bahnschrift" panose="020B0502040204020203" pitchFamily="34" charset="0"/>
              </a:rPr>
              <a:t>The calls are designed </a:t>
            </a:r>
            <a:r>
              <a:rPr lang="en-US" sz="2000" dirty="0" smtClean="0">
                <a:latin typeface="Bahnschrift" panose="020B0502040204020203" pitchFamily="34" charset="0"/>
              </a:rPr>
              <a:t>either </a:t>
            </a:r>
            <a:r>
              <a:rPr lang="cs-CZ" sz="2000" dirty="0" smtClean="0">
                <a:latin typeface="Bahnschrift" panose="020B0502040204020203" pitchFamily="34" charset="0"/>
              </a:rPr>
              <a:t>as </a:t>
            </a:r>
            <a:r>
              <a:rPr lang="en-US" sz="2000" dirty="0" smtClean="0">
                <a:latin typeface="Bahnschrift" panose="020B0502040204020203" pitchFamily="34" charset="0"/>
              </a:rPr>
              <a:t>faculty-wide </a:t>
            </a:r>
            <a:r>
              <a:rPr lang="cs-CZ" sz="2000" dirty="0" smtClean="0">
                <a:latin typeface="Bahnschrift" panose="020B0502040204020203" pitchFamily="34" charset="0"/>
              </a:rPr>
              <a:t>calls (so-called </a:t>
            </a:r>
            <a:r>
              <a:rPr lang="en-US" sz="2000" dirty="0" smtClean="0">
                <a:latin typeface="Bahnschrift" panose="020B0502040204020203" pitchFamily="34" charset="0"/>
              </a:rPr>
              <a:t>„</a:t>
            </a:r>
            <a:r>
              <a:rPr lang="cs-CZ" sz="2000" b="1" dirty="0" smtClean="0">
                <a:latin typeface="Bahnschrift" panose="020B0502040204020203" pitchFamily="34" charset="0"/>
              </a:rPr>
              <a:t>Strategic Priorities</a:t>
            </a:r>
            <a:r>
              <a:rPr lang="cs-CZ" sz="2000" dirty="0" smtClean="0">
                <a:latin typeface="Bahnschrift" panose="020B0502040204020203" pitchFamily="34" charset="0"/>
              </a:rPr>
              <a:t>“)</a:t>
            </a:r>
            <a:r>
              <a:rPr lang="en-US" sz="2000" dirty="0" smtClean="0">
                <a:latin typeface="Bahnschrift" panose="020B0502040204020203" pitchFamily="34" charset="0"/>
              </a:rPr>
              <a:t>, </a:t>
            </a:r>
            <a:r>
              <a:rPr lang="en-US" sz="2000" dirty="0">
                <a:latin typeface="Bahnschrift" panose="020B0502040204020203" pitchFamily="34" charset="0"/>
              </a:rPr>
              <a:t>which are open to </a:t>
            </a:r>
            <a:r>
              <a:rPr lang="cs-CZ" sz="2000" dirty="0" smtClean="0">
                <a:latin typeface="Bahnschrift" panose="020B0502040204020203" pitchFamily="34" charset="0"/>
              </a:rPr>
              <a:t>everyone </a:t>
            </a:r>
            <a:r>
              <a:rPr lang="en-US" sz="2000" dirty="0" smtClean="0">
                <a:latin typeface="Bahnschrift" panose="020B0502040204020203" pitchFamily="34" charset="0"/>
              </a:rPr>
              <a:t>across </a:t>
            </a:r>
            <a:r>
              <a:rPr lang="cs-CZ" sz="2000" dirty="0" smtClean="0">
                <a:latin typeface="Bahnschrift" panose="020B0502040204020203" pitchFamily="34" charset="0"/>
              </a:rPr>
              <a:t>all </a:t>
            </a:r>
            <a:r>
              <a:rPr lang="en-US" sz="2000" dirty="0" smtClean="0">
                <a:latin typeface="Bahnschrift" panose="020B0502040204020203" pitchFamily="34" charset="0"/>
              </a:rPr>
              <a:t>the </a:t>
            </a:r>
            <a:r>
              <a:rPr lang="cs-CZ" sz="2000" dirty="0" smtClean="0">
                <a:latin typeface="Bahnschrift" panose="020B0502040204020203" pitchFamily="34" charset="0"/>
              </a:rPr>
              <a:t>research and science </a:t>
            </a:r>
            <a:r>
              <a:rPr lang="en-US" sz="2000" dirty="0" smtClean="0">
                <a:latin typeface="Bahnschrift" panose="020B0502040204020203" pitchFamily="34" charset="0"/>
              </a:rPr>
              <a:t>fields</a:t>
            </a:r>
            <a:r>
              <a:rPr lang="en-US" sz="2000" dirty="0">
                <a:latin typeface="Bahnschrift" panose="020B0502040204020203" pitchFamily="34" charset="0"/>
              </a:rPr>
              <a:t>, or </a:t>
            </a:r>
            <a:r>
              <a:rPr lang="en-US" sz="2000" dirty="0" smtClean="0">
                <a:latin typeface="Bahnschrift" panose="020B0502040204020203" pitchFamily="34" charset="0"/>
              </a:rPr>
              <a:t>„</a:t>
            </a:r>
            <a:r>
              <a:rPr lang="cs-CZ" sz="2000" b="1" dirty="0" smtClean="0">
                <a:latin typeface="Bahnschrift" panose="020B0502040204020203" pitchFamily="34" charset="0"/>
              </a:rPr>
              <a:t>Branch Calls</a:t>
            </a:r>
            <a:r>
              <a:rPr lang="en-US" sz="2000" dirty="0" smtClean="0">
                <a:latin typeface="Bahnschrift" panose="020B0502040204020203" pitchFamily="34" charset="0"/>
              </a:rPr>
              <a:t>", </a:t>
            </a:r>
            <a:r>
              <a:rPr lang="en-US" sz="2000" dirty="0">
                <a:latin typeface="Bahnschrift" panose="020B0502040204020203" pitchFamily="34" charset="0"/>
              </a:rPr>
              <a:t>which are open only to </a:t>
            </a:r>
            <a:r>
              <a:rPr lang="cs-CZ" sz="2000" dirty="0" smtClean="0">
                <a:latin typeface="Bahnschrift" panose="020B0502040204020203" pitchFamily="34" charset="0"/>
              </a:rPr>
              <a:t>those</a:t>
            </a:r>
            <a:r>
              <a:rPr lang="en-US" sz="2000" dirty="0" smtClean="0">
                <a:latin typeface="Bahnschrift" panose="020B0502040204020203" pitchFamily="34" charset="0"/>
              </a:rPr>
              <a:t> </a:t>
            </a:r>
            <a:r>
              <a:rPr lang="cs-CZ" sz="2000" dirty="0" smtClean="0">
                <a:latin typeface="Bahnschrift" panose="020B0502040204020203" pitchFamily="34" charset="0"/>
              </a:rPr>
              <a:t>assigned</a:t>
            </a:r>
            <a:r>
              <a:rPr lang="en-US" sz="2000" dirty="0" smtClean="0">
                <a:latin typeface="Bahnschrift" panose="020B0502040204020203" pitchFamily="34" charset="0"/>
              </a:rPr>
              <a:t> </a:t>
            </a:r>
            <a:r>
              <a:rPr lang="en-US" sz="2000" dirty="0">
                <a:latin typeface="Bahnschrift" panose="020B0502040204020203" pitchFamily="34" charset="0"/>
              </a:rPr>
              <a:t>in the relevant Cooperatio </a:t>
            </a:r>
            <a:r>
              <a:rPr lang="cs-CZ" sz="2000" dirty="0" smtClean="0">
                <a:latin typeface="Bahnschrift" panose="020B0502040204020203" pitchFamily="34" charset="0"/>
              </a:rPr>
              <a:t>discipline</a:t>
            </a:r>
            <a:r>
              <a:rPr lang="en-US" sz="2000" dirty="0" smtClean="0">
                <a:latin typeface="Bahnschrift" panose="020B0502040204020203" pitchFamily="34" charset="0"/>
              </a:rPr>
              <a:t>.</a:t>
            </a:r>
            <a:endParaRPr lang="cs-CZ" sz="2000" dirty="0">
              <a:latin typeface="Bahnschrif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Bahnschrift" panose="020B0502040204020203" pitchFamily="34" charset="0"/>
              </a:rPr>
              <a:t>Applications shall be submitted on the prescribed </a:t>
            </a:r>
            <a:r>
              <a:rPr lang="en-US" sz="2000" b="1" dirty="0">
                <a:latin typeface="Bahnschrift" panose="020B0502040204020203" pitchFamily="34" charset="0"/>
              </a:rPr>
              <a:t>form</a:t>
            </a:r>
            <a:r>
              <a:rPr lang="en-US" sz="2000" dirty="0">
                <a:latin typeface="Bahnschrift" panose="020B0502040204020203" pitchFamily="34" charset="0"/>
              </a:rPr>
              <a:t>, within the required deadlines and in accordance with other proposals of the specific </a:t>
            </a:r>
            <a:r>
              <a:rPr lang="cs-CZ" sz="2000" dirty="0" smtClean="0">
                <a:latin typeface="Bahnschrift" panose="020B0502040204020203" pitchFamily="34" charset="0"/>
              </a:rPr>
              <a:t>C</a:t>
            </a:r>
            <a:r>
              <a:rPr lang="en-US" sz="2000" dirty="0" smtClean="0">
                <a:latin typeface="Bahnschrift" panose="020B0502040204020203" pitchFamily="34" charset="0"/>
              </a:rPr>
              <a:t>all</a:t>
            </a:r>
            <a:r>
              <a:rPr lang="en-US" sz="2000" dirty="0">
                <a:latin typeface="Bahnschrift" panose="020B0502040204020203" pitchFamily="34" charset="0"/>
              </a:rPr>
              <a:t>.</a:t>
            </a:r>
            <a:endParaRPr lang="cs-CZ" sz="2000" dirty="0" smtClean="0">
              <a:latin typeface="Bahnschrif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Bahnschrift" panose="020B0502040204020203" pitchFamily="34" charset="0"/>
              </a:rPr>
              <a:t>In the case of </a:t>
            </a:r>
            <a:r>
              <a:rPr lang="en-US" sz="2000" dirty="0" smtClean="0">
                <a:latin typeface="Bahnschrift" panose="020B0502040204020203" pitchFamily="34" charset="0"/>
              </a:rPr>
              <a:t>Ph</a:t>
            </a:r>
            <a:r>
              <a:rPr lang="cs-CZ" sz="2000" dirty="0" smtClean="0">
                <a:latin typeface="Bahnschrift" panose="020B0502040204020203" pitchFamily="34" charset="0"/>
              </a:rPr>
              <a:t>.</a:t>
            </a:r>
            <a:r>
              <a:rPr lang="en-US" sz="2000" dirty="0" smtClean="0">
                <a:latin typeface="Bahnschrift" panose="020B0502040204020203" pitchFamily="34" charset="0"/>
              </a:rPr>
              <a:t>D</a:t>
            </a:r>
            <a:r>
              <a:rPr lang="cs-CZ" sz="2000" dirty="0" smtClean="0">
                <a:latin typeface="Bahnschrift" panose="020B0502040204020203" pitchFamily="34" charset="0"/>
              </a:rPr>
              <a:t>.</a:t>
            </a:r>
            <a:r>
              <a:rPr lang="en-US" sz="2000" dirty="0" smtClean="0">
                <a:latin typeface="Bahnschrift" panose="020B0502040204020203" pitchFamily="34" charset="0"/>
              </a:rPr>
              <a:t> </a:t>
            </a:r>
            <a:r>
              <a:rPr lang="en-US" sz="2000" dirty="0">
                <a:latin typeface="Bahnschrift" panose="020B0502040204020203" pitchFamily="34" charset="0"/>
              </a:rPr>
              <a:t>students, the WRITTEN SUPPORT OF </a:t>
            </a:r>
            <a:r>
              <a:rPr lang="en-US" sz="2000" dirty="0" smtClean="0">
                <a:latin typeface="Bahnschrift" panose="020B0502040204020203" pitchFamily="34" charset="0"/>
              </a:rPr>
              <a:t>THE</a:t>
            </a:r>
            <a:r>
              <a:rPr lang="cs-CZ" sz="2000" dirty="0" smtClean="0">
                <a:latin typeface="Bahnschrift" panose="020B0502040204020203" pitchFamily="34" charset="0"/>
              </a:rPr>
              <a:t>IR SUPERVISOR</a:t>
            </a:r>
            <a:r>
              <a:rPr lang="en-US" sz="2000" dirty="0" smtClean="0">
                <a:latin typeface="Bahnschrift" panose="020B0502040204020203" pitchFamily="34" charset="0"/>
              </a:rPr>
              <a:t>IS </a:t>
            </a:r>
            <a:r>
              <a:rPr lang="en-US" sz="2000" dirty="0">
                <a:latin typeface="Bahnschrift" panose="020B0502040204020203" pitchFamily="34" charset="0"/>
              </a:rPr>
              <a:t>A REQUIRED PART OF THE APPLICATION!</a:t>
            </a:r>
            <a:r>
              <a:rPr lang="cs-CZ" sz="2000" dirty="0" smtClean="0">
                <a:latin typeface="Bahnschrift" panose="020B0502040204020203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Bahnschrift"/>
              </a:rPr>
              <a:t>The submitted applications are reviewed by a </a:t>
            </a:r>
            <a:r>
              <a:rPr lang="cs-CZ" sz="2300" dirty="0" smtClean="0">
                <a:solidFill>
                  <a:schemeClr val="accent2">
                    <a:lumMod val="50000"/>
                  </a:schemeClr>
                </a:solidFill>
                <a:latin typeface="Bahnschrift"/>
              </a:rPr>
              <a:t>B</a:t>
            </a:r>
            <a:r>
              <a:rPr lang="en-US" sz="2300" dirty="0" smtClean="0">
                <a:solidFill>
                  <a:schemeClr val="accent2">
                    <a:lumMod val="50000"/>
                  </a:schemeClr>
                </a:solidFill>
                <a:latin typeface="Bahnschrift"/>
              </a:rPr>
              <a:t>oard 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Bahnschrift"/>
              </a:rPr>
              <a:t>consisting of representatives of FHS UK in the relevant Cooperatio Council and the head of the relevant department. The Board has the right to request </a:t>
            </a:r>
            <a:r>
              <a:rPr lang="cs-CZ" sz="2300" dirty="0" smtClean="0">
                <a:solidFill>
                  <a:schemeClr val="accent2">
                    <a:lumMod val="50000"/>
                  </a:schemeClr>
                </a:solidFill>
                <a:latin typeface="Bahnschrift"/>
              </a:rPr>
              <a:t>any further</a:t>
            </a:r>
            <a:r>
              <a:rPr lang="en-US" sz="2300" dirty="0" smtClean="0">
                <a:solidFill>
                  <a:schemeClr val="accent2">
                    <a:lumMod val="50000"/>
                  </a:schemeClr>
                </a:solidFill>
                <a:latin typeface="Bahnschrift"/>
              </a:rPr>
              <a:t> </a:t>
            </a:r>
            <a:r>
              <a:rPr lang="en-US" sz="2300" dirty="0">
                <a:solidFill>
                  <a:schemeClr val="accent2">
                    <a:lumMod val="50000"/>
                  </a:schemeClr>
                </a:solidFill>
                <a:latin typeface="Bahnschrift"/>
              </a:rPr>
              <a:t>relevant information. The Board decides on the approval/disapproval of applications for funding and on any adjustments to the proposed budgets.</a:t>
            </a:r>
            <a:endParaRPr lang="cs-CZ" sz="2300" dirty="0" smtClean="0">
              <a:solidFill>
                <a:schemeClr val="accent2">
                  <a:lumMod val="50000"/>
                </a:schemeClr>
              </a:solidFill>
              <a:latin typeface="Bahnschrift"/>
            </a:endParaRPr>
          </a:p>
          <a:p>
            <a:pPr marL="0" indent="0">
              <a:buNone/>
            </a:pPr>
            <a:endParaRPr lang="cs-CZ" sz="2000" b="1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68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250" t="14815" r="17084" b="6296"/>
          <a:stretch/>
        </p:blipFill>
        <p:spPr>
          <a:xfrm>
            <a:off x="389485" y="41563"/>
            <a:ext cx="9976485" cy="664059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9301942" y="4962062"/>
            <a:ext cx="2766753" cy="73215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Application Form:</a:t>
            </a:r>
            <a:endParaRPr lang="cs-CZ" sz="2800" dirty="0"/>
          </a:p>
        </p:txBody>
      </p:sp>
      <p:sp>
        <p:nvSpPr>
          <p:cNvPr id="7" name="Šipka doprava 6"/>
          <p:cNvSpPr/>
          <p:nvPr/>
        </p:nvSpPr>
        <p:spPr>
          <a:xfrm>
            <a:off x="5377728" y="4447309"/>
            <a:ext cx="474432" cy="29925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565265" y="3524597"/>
            <a:ext cx="374073" cy="27432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6600305" y="2152996"/>
            <a:ext cx="282633" cy="35744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3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3354"/>
            <a:ext cx="10515600" cy="901991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Eligible costs within </a:t>
            </a:r>
            <a:r>
              <a:rPr lang="en-GB" dirty="0" err="1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Cooperatio</a:t>
            </a:r>
            <a:r>
              <a:rPr lang="en-GB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?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54579" y="1393704"/>
            <a:ext cx="10026534" cy="10622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Bahnschrift" panose="020B0502040204020203" pitchFamily="34" charset="0"/>
              </a:rPr>
              <a:t>costs or expenditures as defined in Section 2(2)(m) of Act No. 130/2002 Coll., on support for research and development from public funds</a:t>
            </a:r>
            <a:r>
              <a:rPr lang="en-US" dirty="0" smtClean="0">
                <a:latin typeface="Bahnschrift" panose="020B0502040204020203" pitchFamily="34" charset="0"/>
              </a:rPr>
              <a:t>.</a:t>
            </a:r>
            <a:endParaRPr lang="cs-CZ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778273" y="2741106"/>
            <a:ext cx="4635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Examples of eligible expenses: </a:t>
            </a:r>
            <a:endParaRPr lang="cs-CZ" sz="2000" dirty="0">
              <a:solidFill>
                <a:srgbClr val="0070C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149234" y="3426331"/>
            <a:ext cx="4636424" cy="25588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latin typeface="Bahnschrift" panose="020B0502040204020203" pitchFamily="34" charset="0"/>
              </a:rPr>
              <a:t>Publication costs</a:t>
            </a:r>
            <a:r>
              <a:rPr lang="cs-CZ" dirty="0">
                <a:latin typeface="Bahnschrift" panose="020B0502040204020203" pitchFamily="34" charset="0"/>
              </a:rPr>
              <a:t> </a:t>
            </a:r>
            <a:r>
              <a:rPr lang="cs-CZ" dirty="0" smtClean="0">
                <a:latin typeface="Bahnschrift" panose="020B0502040204020203" pitchFamily="34" charset="0"/>
              </a:rPr>
              <a:t>(incl. </a:t>
            </a:r>
            <a:r>
              <a:rPr lang="cs-CZ" dirty="0">
                <a:latin typeface="Bahnschrift" panose="020B0502040204020203" pitchFamily="34" charset="0"/>
              </a:rPr>
              <a:t>O</a:t>
            </a:r>
            <a:r>
              <a:rPr lang="cs-CZ" dirty="0" smtClean="0">
                <a:latin typeface="Bahnschrift" panose="020B0502040204020203" pitchFamily="34" charset="0"/>
              </a:rPr>
              <a:t>pen Acces costs)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 smtClean="0">
                <a:latin typeface="Bahnschrift" panose="020B0502040204020203" pitchFamily="34" charset="0"/>
              </a:rPr>
              <a:t>Translations, proofreading services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 smtClean="0">
                <a:latin typeface="Bahnschrift" panose="020B0502040204020203" pitchFamily="34" charset="0"/>
              </a:rPr>
              <a:t>Conference fees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 smtClean="0">
                <a:latin typeface="Bahnschrift" panose="020B0502040204020203" pitchFamily="34" charset="0"/>
              </a:rPr>
              <a:t>Travel insurance</a:t>
            </a:r>
            <a:endParaRPr lang="cs-CZ" dirty="0">
              <a:latin typeface="Bahnschrift" panose="020B0502040204020203" pitchFamily="34" charset="0"/>
            </a:endParaRPr>
          </a:p>
          <a:p>
            <a:r>
              <a:rPr lang="cs-CZ" dirty="0" smtClean="0">
                <a:latin typeface="Bahnschrift" panose="020B0502040204020203" pitchFamily="34" charset="0"/>
              </a:rPr>
              <a:t>Acommodation (travel expenses)</a:t>
            </a:r>
            <a:endParaRPr lang="cs-CZ" dirty="0">
              <a:latin typeface="Bahnschrift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6596840" y="3426332"/>
            <a:ext cx="4575465" cy="22928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latin typeface="Bahnschrift" panose="020B0502040204020203" pitchFamily="34" charset="0"/>
              </a:rPr>
              <a:t>Travel</a:t>
            </a:r>
            <a:r>
              <a:rPr lang="en-US" sz="2400" dirty="0" smtClean="0">
                <a:latin typeface="Bahnschrift" panose="020B0502040204020203" pitchFamily="34" charset="0"/>
              </a:rPr>
              <a:t> </a:t>
            </a:r>
            <a:r>
              <a:rPr lang="en-US" sz="2400" dirty="0">
                <a:latin typeface="Bahnschrift" panose="020B0502040204020203" pitchFamily="34" charset="0"/>
              </a:rPr>
              <a:t>expenses (travel, accommodation) associated with research stays, research trips, active participation </a:t>
            </a:r>
            <a:r>
              <a:rPr lang="cs-CZ" sz="2400" dirty="0" err="1" smtClean="0">
                <a:latin typeface="Bahnschrift" panose="020B0502040204020203" pitchFamily="34" charset="0"/>
              </a:rPr>
              <a:t>at</a:t>
            </a:r>
            <a:r>
              <a:rPr lang="en-US" sz="2400" dirty="0" smtClean="0">
                <a:latin typeface="Bahnschrift" panose="020B0502040204020203" pitchFamily="34" charset="0"/>
              </a:rPr>
              <a:t> conferences</a:t>
            </a:r>
            <a:endParaRPr lang="cs-CZ" sz="2400" dirty="0" smtClean="0">
              <a:latin typeface="Bahnschrift" panose="020B0502040204020203" pitchFamily="34" charset="0"/>
            </a:endParaRPr>
          </a:p>
          <a:p>
            <a:r>
              <a:rPr lang="en-US" sz="2400" dirty="0" smtClean="0">
                <a:latin typeface="Bahnschrift" panose="020B0502040204020203" pitchFamily="34" charset="0"/>
              </a:rPr>
              <a:t>Purchase </a:t>
            </a:r>
            <a:r>
              <a:rPr lang="en-US" sz="2400" dirty="0">
                <a:latin typeface="Bahnschrift" panose="020B0502040204020203" pitchFamily="34" charset="0"/>
              </a:rPr>
              <a:t>of materials and other services (e.g. literature, copying fees, posters, etc.)</a:t>
            </a:r>
            <a:endParaRPr lang="cs-CZ" sz="2400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828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3354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  <a:latin typeface="Bahnschrift SemiBold" panose="020B0502040204020203" pitchFamily="34" charset="0"/>
              </a:rPr>
              <a:t>Current open Call – Provisional 2023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4702" y="2185118"/>
            <a:ext cx="10026534" cy="302696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cs-CZ" sz="3300" dirty="0" smtClean="0">
                <a:latin typeface="Bahnschrift" panose="020B0502040204020203" pitchFamily="34" charset="0"/>
              </a:rPr>
              <a:t>During January – March 2023</a:t>
            </a:r>
          </a:p>
          <a:p>
            <a:pPr>
              <a:lnSpc>
                <a:spcPct val="110000"/>
              </a:lnSpc>
            </a:pPr>
            <a:r>
              <a:rPr lang="cs-CZ" sz="3300" b="1" dirty="0" smtClean="0"/>
              <a:t>P</a:t>
            </a:r>
            <a:r>
              <a:rPr lang="en-US" sz="3300" b="1" dirty="0" smtClean="0"/>
              <a:t>riority </a:t>
            </a:r>
            <a:r>
              <a:rPr lang="en-US" sz="3300" dirty="0"/>
              <a:t>will be given to funding those scientific and research </a:t>
            </a:r>
            <a:r>
              <a:rPr lang="en-US" sz="3300" dirty="0" smtClean="0"/>
              <a:t>projects</a:t>
            </a:r>
            <a:r>
              <a:rPr lang="cs-CZ" sz="3300" dirty="0" smtClean="0"/>
              <a:t>,</a:t>
            </a:r>
            <a:r>
              <a:rPr lang="en-US" sz="3300" dirty="0" smtClean="0"/>
              <a:t> </a:t>
            </a:r>
            <a:r>
              <a:rPr lang="en-US" sz="3300" dirty="0"/>
              <a:t>that are </a:t>
            </a:r>
            <a:r>
              <a:rPr lang="en-US" sz="3300" b="1" dirty="0"/>
              <a:t>expected to be implemented in the first third of 2023</a:t>
            </a:r>
            <a:r>
              <a:rPr lang="en-US" sz="3300" dirty="0"/>
              <a:t>. </a:t>
            </a:r>
            <a:endParaRPr lang="cs-CZ" sz="3300" dirty="0" smtClean="0"/>
          </a:p>
          <a:p>
            <a:pPr>
              <a:lnSpc>
                <a:spcPct val="110000"/>
              </a:lnSpc>
            </a:pPr>
            <a:endParaRPr lang="cs-CZ" sz="3300" dirty="0" smtClean="0"/>
          </a:p>
          <a:p>
            <a:pPr>
              <a:lnSpc>
                <a:spcPct val="110000"/>
              </a:lnSpc>
            </a:pPr>
            <a:r>
              <a:rPr lang="en-US" dirty="0"/>
              <a:t>After this period, </a:t>
            </a:r>
            <a:r>
              <a:rPr lang="en-US" dirty="0" err="1" smtClean="0"/>
              <a:t>Cooperatio</a:t>
            </a:r>
            <a:r>
              <a:rPr lang="en-US" dirty="0" smtClean="0"/>
              <a:t> </a:t>
            </a:r>
            <a:r>
              <a:rPr lang="en-US" dirty="0"/>
              <a:t>open calls for </a:t>
            </a:r>
            <a:r>
              <a:rPr lang="cs-CZ" dirty="0" smtClean="0"/>
              <a:t>2023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announced</a:t>
            </a:r>
            <a:r>
              <a:rPr lang="cs-CZ" dirty="0" smtClean="0"/>
              <a:t> </a:t>
            </a:r>
          </a:p>
          <a:p>
            <a:pPr lvl="1">
              <a:lnSpc>
                <a:spcPct val="110000"/>
              </a:lnSpc>
            </a:pPr>
            <a:r>
              <a:rPr lang="cs-CZ" dirty="0" err="1" smtClean="0"/>
              <a:t>within</a:t>
            </a:r>
            <a:r>
              <a:rPr lang="cs-CZ" dirty="0" smtClean="0"/>
              <a:t> </a:t>
            </a:r>
            <a:r>
              <a:rPr lang="en-US" dirty="0" smtClean="0"/>
              <a:t>scientific </a:t>
            </a:r>
            <a:r>
              <a:rPr lang="en-US" dirty="0"/>
              <a:t>areas </a:t>
            </a:r>
            <a:r>
              <a:rPr lang="cs-CZ" dirty="0" err="1" smtClean="0"/>
              <a:t>of</a:t>
            </a:r>
            <a:r>
              <a:rPr lang="cs-CZ" dirty="0" smtClean="0"/>
              <a:t> FHS </a:t>
            </a:r>
            <a:r>
              <a:rPr lang="en-US" dirty="0" smtClean="0"/>
              <a:t>and </a:t>
            </a:r>
            <a:endParaRPr lang="cs-CZ" dirty="0" smtClean="0"/>
          </a:p>
          <a:p>
            <a:pPr lvl="1">
              <a:lnSpc>
                <a:spcPct val="110000"/>
              </a:lnSpc>
            </a:pPr>
            <a:r>
              <a:rPr lang="cs-CZ" dirty="0" err="1" smtClean="0"/>
              <a:t>possibly</a:t>
            </a:r>
            <a:r>
              <a:rPr lang="cs-CZ" dirty="0" smtClean="0"/>
              <a:t> </a:t>
            </a:r>
            <a:r>
              <a:rPr lang="cs-CZ" dirty="0" err="1" smtClean="0"/>
              <a:t>also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whole</a:t>
            </a:r>
            <a:r>
              <a:rPr lang="cs-CZ" dirty="0" smtClean="0"/>
              <a:t> </a:t>
            </a:r>
            <a:r>
              <a:rPr lang="cs-CZ" dirty="0" err="1" smtClean="0"/>
              <a:t>Faculty</a:t>
            </a:r>
            <a:r>
              <a:rPr lang="cs-CZ" dirty="0" smtClean="0"/>
              <a:t> (so </a:t>
            </a:r>
            <a:r>
              <a:rPr lang="cs-CZ" dirty="0" err="1" smtClean="0"/>
              <a:t>called</a:t>
            </a:r>
            <a:r>
              <a:rPr lang="cs-CZ" dirty="0" smtClean="0"/>
              <a:t> „</a:t>
            </a:r>
            <a:r>
              <a:rPr lang="en-US" dirty="0" smtClean="0"/>
              <a:t>strategic priorities</a:t>
            </a:r>
            <a:r>
              <a:rPr lang="cs-CZ" dirty="0" smtClean="0"/>
              <a:t>“ </a:t>
            </a:r>
            <a:r>
              <a:rPr lang="cs-CZ" dirty="0" err="1" smtClean="0"/>
              <a:t>funds</a:t>
            </a:r>
            <a:r>
              <a:rPr lang="cs-CZ" dirty="0" smtClean="0"/>
              <a:t>)</a:t>
            </a:r>
            <a:endParaRPr lang="cs-CZ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125287" y="6071809"/>
            <a:ext cx="70191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0070C0"/>
                </a:solidFill>
                <a:latin typeface="Bahnschrift SemiBold" panose="020B0502040204020203" pitchFamily="34" charset="0"/>
              </a:rPr>
              <a:t>https://veda.fhs.cuni.cz/FHSVEDA-218.html</a:t>
            </a:r>
          </a:p>
        </p:txBody>
      </p:sp>
    </p:spTree>
    <p:extLst>
      <p:ext uri="{BB962C8B-B14F-4D97-AF65-F5344CB8AC3E}">
        <p14:creationId xmlns:p14="http://schemas.microsoft.com/office/powerpoint/2010/main" val="200869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46365" y="2562112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chemeClr val="accent2"/>
                </a:solidFill>
                <a:latin typeface="Bahnschrift" panose="020B0502040204020203" pitchFamily="34" charset="0"/>
              </a:rPr>
              <a:t>Thank you :-)</a:t>
            </a:r>
            <a:endParaRPr lang="cs-CZ" b="1" dirty="0">
              <a:solidFill>
                <a:schemeClr val="accent2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64870" y="4177005"/>
            <a:ext cx="925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accent5"/>
                </a:solidFill>
                <a:latin typeface="Bahnschrift" panose="020B0502040204020203" pitchFamily="34" charset="0"/>
              </a:rPr>
              <a:t>Science and Research Department FHS UK</a:t>
            </a:r>
            <a:endParaRPr lang="cs-CZ" b="1" dirty="0">
              <a:solidFill>
                <a:schemeClr val="accent5"/>
              </a:solidFill>
              <a:latin typeface="Bahnschrift" panose="020B0502040204020203" pitchFamily="34" charset="0"/>
            </a:endParaRPr>
          </a:p>
          <a:p>
            <a:pPr algn="ctr"/>
            <a:endParaRPr lang="cs-CZ" b="1" dirty="0">
              <a:solidFill>
                <a:schemeClr val="accent5"/>
              </a:solidFill>
              <a:latin typeface="Bahnschrift" panose="020B0502040204020203" pitchFamily="34" charset="0"/>
            </a:endParaRPr>
          </a:p>
          <a:p>
            <a:pPr algn="ctr"/>
            <a:r>
              <a:rPr lang="cs-CZ" dirty="0">
                <a:latin typeface="Bahnschrift" panose="020B0502040204020203" pitchFamily="34" charset="0"/>
                <a:hlinkClick r:id="rId2"/>
              </a:rPr>
              <a:t>veda@fhs.cuni.cz</a:t>
            </a:r>
            <a:r>
              <a:rPr lang="cs-CZ" dirty="0">
                <a:latin typeface="Bahnschrift" panose="020B0502040204020203" pitchFamily="34" charset="0"/>
              </a:rPr>
              <a:t> </a:t>
            </a:r>
          </a:p>
          <a:p>
            <a:pPr algn="ctr"/>
            <a:endParaRPr lang="cs-CZ" b="1" dirty="0">
              <a:latin typeface="Bahnschrift" panose="020B0502040204020203" pitchFamily="34" charset="0"/>
            </a:endParaRPr>
          </a:p>
          <a:p>
            <a:pPr algn="ctr"/>
            <a:r>
              <a:rPr lang="cs-CZ" dirty="0">
                <a:latin typeface="Bahnschrift" panose="020B0502040204020203" pitchFamily="34" charset="0"/>
                <a:hlinkClick r:id="rId3"/>
              </a:rPr>
              <a:t>https://fhs.cuni.cz/FHS-11.html</a:t>
            </a:r>
            <a:endParaRPr lang="cs-CZ" dirty="0">
              <a:latin typeface="Bahnschrift" panose="020B0502040204020203" pitchFamily="34" charset="0"/>
            </a:endParaRPr>
          </a:p>
          <a:p>
            <a:endParaRPr lang="cs-CZ" dirty="0">
              <a:latin typeface="Bahnschrift" panose="020B0502040204020203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11" y="644617"/>
            <a:ext cx="7602129" cy="14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78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 of presentation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66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 smtClean="0"/>
              <a:t>Part I (17:35-17:55)</a:t>
            </a:r>
          </a:p>
          <a:p>
            <a:r>
              <a:rPr lang="en-US" dirty="0" smtClean="0"/>
              <a:t>Basic types of support for science and research</a:t>
            </a:r>
          </a:p>
          <a:p>
            <a:r>
              <a:rPr lang="en-US" dirty="0" smtClean="0"/>
              <a:t>Specific research and COOPERATIO Program</a:t>
            </a:r>
            <a:endParaRPr lang="cs-CZ" dirty="0" smtClean="0"/>
          </a:p>
          <a:p>
            <a:pPr marL="0" indent="0">
              <a:buNone/>
            </a:pPr>
            <a:r>
              <a:rPr lang="cs-CZ" u="sng" dirty="0" smtClean="0"/>
              <a:t>Part II (17:55-18:10)</a:t>
            </a:r>
            <a:endParaRPr lang="en-US" u="sng" dirty="0" smtClean="0"/>
          </a:p>
          <a:p>
            <a:r>
              <a:rPr lang="en-US" dirty="0" smtClean="0"/>
              <a:t>COOPERATIO Sociology and Applied Social Sciences</a:t>
            </a:r>
          </a:p>
          <a:p>
            <a:pPr marL="0" indent="0">
              <a:buNone/>
            </a:pPr>
            <a:r>
              <a:rPr lang="cs-CZ" i="1" dirty="0" smtClean="0"/>
              <a:t>	</a:t>
            </a:r>
            <a:r>
              <a:rPr lang="en-US" i="1" dirty="0" smtClean="0"/>
              <a:t>Time for questions</a:t>
            </a:r>
            <a:r>
              <a:rPr lang="cs-CZ" i="1" dirty="0" smtClean="0"/>
              <a:t> (18:10-18:25)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u="sng" dirty="0" smtClean="0"/>
              <a:t>Part III (18:25-18:40)</a:t>
            </a:r>
            <a:endParaRPr lang="en-US" u="sng" dirty="0" smtClean="0"/>
          </a:p>
          <a:p>
            <a:r>
              <a:rPr lang="en-US" dirty="0" smtClean="0"/>
              <a:t>COOPERATIO: How to apply</a:t>
            </a:r>
          </a:p>
          <a:p>
            <a:pPr marL="0" indent="0">
              <a:buNone/>
            </a:pPr>
            <a:r>
              <a:rPr lang="cs-CZ" i="1" dirty="0" smtClean="0"/>
              <a:t>	</a:t>
            </a:r>
            <a:r>
              <a:rPr lang="en-US" i="1" dirty="0" smtClean="0"/>
              <a:t>Time for questions</a:t>
            </a:r>
            <a:r>
              <a:rPr lang="cs-CZ" i="1" dirty="0" smtClean="0"/>
              <a:t> (18:40-18:50)</a:t>
            </a:r>
            <a:endParaRPr lang="en-US" i="1" dirty="0"/>
          </a:p>
        </p:txBody>
      </p:sp>
      <p:sp>
        <p:nvSpPr>
          <p:cNvPr id="4" name="Šipka doprava 3"/>
          <p:cNvSpPr>
            <a:spLocks noChangeAspect="1"/>
          </p:cNvSpPr>
          <p:nvPr/>
        </p:nvSpPr>
        <p:spPr>
          <a:xfrm>
            <a:off x="838200" y="4025517"/>
            <a:ext cx="743589" cy="368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>
            <a:spLocks noChangeAspect="1"/>
          </p:cNvSpPr>
          <p:nvPr/>
        </p:nvSpPr>
        <p:spPr>
          <a:xfrm>
            <a:off x="838200" y="5884532"/>
            <a:ext cx="743589" cy="368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18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0" y="2993379"/>
            <a:ext cx="2759241" cy="19704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584" y="494718"/>
            <a:ext cx="10514213" cy="1234330"/>
          </a:xfrm>
        </p:spPr>
        <p:txBody>
          <a:bodyPr>
            <a:normAutofit/>
          </a:bodyPr>
          <a:lstStyle/>
          <a:p>
            <a:r>
              <a:rPr lang="en-GB" sz="3500" b="1" dirty="0" smtClean="0">
                <a:latin typeface="Bahnschrift SemiBold" panose="020B0502040204020203" pitchFamily="34" charset="0"/>
              </a:rPr>
              <a:t>Research funding available for Ph.D.´s –basic</a:t>
            </a:r>
            <a:r>
              <a:rPr lang="cs-CZ" sz="3500" b="1" dirty="0" smtClean="0">
                <a:latin typeface="Bahnschrift SemiBold" panose="020B0502040204020203" pitchFamily="34" charset="0"/>
              </a:rPr>
              <a:t> </a:t>
            </a:r>
            <a:r>
              <a:rPr lang="cs-CZ" sz="3500" b="1" dirty="0" err="1" smtClean="0">
                <a:latin typeface="Bahnschrift SemiBold" panose="020B0502040204020203" pitchFamily="34" charset="0"/>
              </a:rPr>
              <a:t>level</a:t>
            </a:r>
            <a:endParaRPr lang="en-GB" sz="35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9368" y="2076449"/>
            <a:ext cx="7064432" cy="4100513"/>
          </a:xfrm>
        </p:spPr>
        <p:txBody>
          <a:bodyPr>
            <a:normAutofit/>
          </a:bodyPr>
          <a:lstStyle/>
          <a:p>
            <a:endParaRPr lang="cs-CZ" dirty="0">
              <a:latin typeface="Bahnschrift Light" panose="020B0502040204020203" pitchFamily="34" charset="0"/>
            </a:endParaRPr>
          </a:p>
          <a:p>
            <a:r>
              <a:rPr lang="en-US" dirty="0">
                <a:latin typeface="Bahnschrift" panose="020B0502040204020203" pitchFamily="34" charset="0"/>
              </a:rPr>
              <a:t>implemented through specific grants and projects from </a:t>
            </a:r>
            <a:r>
              <a:rPr lang="en-US" b="1" dirty="0">
                <a:latin typeface="Bahnschrift" panose="020B0502040204020203" pitchFamily="34" charset="0"/>
              </a:rPr>
              <a:t>external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smtClean="0">
                <a:latin typeface="Bahnschrift" panose="020B0502040204020203" pitchFamily="34" charset="0"/>
              </a:rPr>
              <a:t>(</a:t>
            </a:r>
            <a:r>
              <a:rPr lang="cs-CZ" dirty="0" err="1" smtClean="0">
                <a:latin typeface="Bahnschrift" panose="020B0502040204020203" pitchFamily="34" charset="0"/>
              </a:rPr>
              <a:t>outside</a:t>
            </a:r>
            <a:r>
              <a:rPr lang="cs-CZ" dirty="0">
                <a:latin typeface="Bahnschrift" panose="020B0502040204020203" pitchFamily="34" charset="0"/>
              </a:rPr>
              <a:t> </a:t>
            </a:r>
            <a:r>
              <a:rPr lang="cs-CZ" dirty="0" err="1" smtClean="0">
                <a:latin typeface="Bahnschrift" panose="020B0502040204020203" pitchFamily="34" charset="0"/>
              </a:rPr>
              <a:t>the</a:t>
            </a:r>
            <a:r>
              <a:rPr lang="cs-CZ" dirty="0" smtClean="0">
                <a:latin typeface="Bahnschrift" panose="020B0502040204020203" pitchFamily="34" charset="0"/>
              </a:rPr>
              <a:t> </a:t>
            </a:r>
            <a:r>
              <a:rPr lang="cs-CZ" dirty="0" err="1" smtClean="0">
                <a:latin typeface="Bahnschrift" panose="020B0502040204020203" pitchFamily="34" charset="0"/>
              </a:rPr>
              <a:t>Faculty</a:t>
            </a:r>
            <a:r>
              <a:rPr lang="en-US" dirty="0" smtClean="0">
                <a:latin typeface="Bahnschrift" panose="020B0502040204020203" pitchFamily="34" charset="0"/>
              </a:rPr>
              <a:t>) </a:t>
            </a:r>
            <a:r>
              <a:rPr lang="en-US" dirty="0">
                <a:latin typeface="Bahnschrift" panose="020B0502040204020203" pitchFamily="34" charset="0"/>
              </a:rPr>
              <a:t>providers </a:t>
            </a:r>
            <a:r>
              <a:rPr lang="cs-CZ" dirty="0" smtClean="0">
                <a:latin typeface="Bahnschrift" panose="020B0502040204020203" pitchFamily="34" charset="0"/>
              </a:rPr>
              <a:t> </a:t>
            </a:r>
          </a:p>
          <a:p>
            <a:r>
              <a:rPr lang="en-US" dirty="0">
                <a:latin typeface="Bahnschrift" panose="020B0502040204020203" pitchFamily="34" charset="0"/>
              </a:rPr>
              <a:t>typically </a:t>
            </a:r>
            <a:r>
              <a:rPr lang="en-US" b="1" dirty="0">
                <a:latin typeface="Bahnschrift" panose="020B0502040204020203" pitchFamily="34" charset="0"/>
              </a:rPr>
              <a:t>grant agencies </a:t>
            </a:r>
            <a:r>
              <a:rPr lang="en-US" dirty="0">
                <a:latin typeface="Bahnschrift" panose="020B0502040204020203" pitchFamily="34" charset="0"/>
              </a:rPr>
              <a:t>(GAUK, GAČR, TAČR) and </a:t>
            </a:r>
            <a:r>
              <a:rPr lang="cs-CZ" b="1" dirty="0" smtClean="0">
                <a:latin typeface="Bahnschrift" panose="020B0502040204020203" pitchFamily="34" charset="0"/>
              </a:rPr>
              <a:t>resort</a:t>
            </a:r>
            <a:r>
              <a:rPr lang="en-US" b="1" dirty="0" smtClean="0">
                <a:latin typeface="Bahnschrift" panose="020B0502040204020203" pitchFamily="34" charset="0"/>
              </a:rPr>
              <a:t> </a:t>
            </a:r>
            <a:r>
              <a:rPr lang="en-US" b="1" dirty="0">
                <a:latin typeface="Bahnschrift" panose="020B0502040204020203" pitchFamily="34" charset="0"/>
              </a:rPr>
              <a:t>programmes</a:t>
            </a:r>
            <a:r>
              <a:rPr lang="en-US" dirty="0">
                <a:latin typeface="Bahnschrift" panose="020B0502040204020203" pitchFamily="34" charset="0"/>
              </a:rPr>
              <a:t> of targeted support (AZV, NAKI, etc.)</a:t>
            </a:r>
            <a:endParaRPr lang="cs-CZ" dirty="0">
              <a:latin typeface="Bahnschrift" panose="020B0502040204020203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38890" y="1865747"/>
            <a:ext cx="10515599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3200" dirty="0">
                <a:solidFill>
                  <a:schemeClr val="accent2"/>
                </a:solidFill>
                <a:latin typeface="Bahnschrift SemiBold"/>
              </a:rPr>
              <a:t>1) EXTERNAL (earmarked) FUNDING</a:t>
            </a:r>
          </a:p>
        </p:txBody>
      </p:sp>
    </p:spTree>
    <p:extLst>
      <p:ext uri="{BB962C8B-B14F-4D97-AF65-F5344CB8AC3E}">
        <p14:creationId xmlns:p14="http://schemas.microsoft.com/office/powerpoint/2010/main" val="2273017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584" y="494718"/>
            <a:ext cx="10514213" cy="1234330"/>
          </a:xfrm>
        </p:spPr>
        <p:txBody>
          <a:bodyPr>
            <a:normAutofit/>
          </a:bodyPr>
          <a:lstStyle/>
          <a:p>
            <a:r>
              <a:rPr lang="en-GB" sz="3500" b="1" dirty="0" smtClean="0">
                <a:latin typeface="Bahnschrift SemiBold" panose="020B0502040204020203" pitchFamily="34" charset="0"/>
              </a:rPr>
              <a:t>Research funding available for Ph.D.´s –basic</a:t>
            </a:r>
            <a:r>
              <a:rPr lang="cs-CZ" sz="3500" b="1" dirty="0" smtClean="0">
                <a:latin typeface="Bahnschrift SemiBold" panose="020B0502040204020203" pitchFamily="34" charset="0"/>
              </a:rPr>
              <a:t> </a:t>
            </a:r>
            <a:r>
              <a:rPr lang="cs-CZ" sz="3500" b="1" dirty="0" err="1" smtClean="0">
                <a:latin typeface="Bahnschrift SemiBold" panose="020B0502040204020203" pitchFamily="34" charset="0"/>
              </a:rPr>
              <a:t>level</a:t>
            </a:r>
            <a:endParaRPr lang="en-GB" sz="3500" b="1" dirty="0">
              <a:latin typeface="Bahnschrift SemiBol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9368" y="2076449"/>
            <a:ext cx="7064432" cy="4100513"/>
          </a:xfrm>
        </p:spPr>
        <p:txBody>
          <a:bodyPr>
            <a:normAutofit lnSpcReduction="10000"/>
          </a:bodyPr>
          <a:lstStyle/>
          <a:p>
            <a:endParaRPr lang="cs-CZ" dirty="0">
              <a:latin typeface="Bahnschrift Light" panose="020B0502040204020203" pitchFamily="34" charset="0"/>
            </a:endParaRPr>
          </a:p>
          <a:p>
            <a:r>
              <a:rPr lang="en-GB" dirty="0" smtClean="0">
                <a:latin typeface="Bahnschrift" panose="020B0502040204020203" pitchFamily="34" charset="0"/>
              </a:rPr>
              <a:t>Institutional (CH.U.) funding provided by the Czech Republic Government  </a:t>
            </a:r>
            <a:r>
              <a:rPr lang="en-GB" sz="1600" dirty="0" smtClean="0">
                <a:latin typeface="Bahnschrift" panose="020B0502040204020203" pitchFamily="34" charset="0"/>
              </a:rPr>
              <a:t>("</a:t>
            </a:r>
            <a:r>
              <a:rPr lang="en-GB" sz="1600" i="1" dirty="0" smtClean="0">
                <a:latin typeface="Bahnschrift" panose="020B0502040204020203" pitchFamily="34" charset="0"/>
              </a:rPr>
              <a:t>long-term conceptual development of the research organisation</a:t>
            </a:r>
            <a:r>
              <a:rPr lang="en-GB" sz="1600" dirty="0" smtClean="0">
                <a:latin typeface="Bahnschrift" panose="020B0502040204020203" pitchFamily="34" charset="0"/>
              </a:rPr>
              <a:t>" </a:t>
            </a:r>
            <a:r>
              <a:rPr lang="en-GB" sz="1600" b="1" dirty="0" smtClean="0">
                <a:latin typeface="Bahnschrift" panose="020B0502040204020203" pitchFamily="34" charset="0"/>
              </a:rPr>
              <a:t>-DKRV)</a:t>
            </a:r>
          </a:p>
          <a:p>
            <a:endParaRPr lang="en-GB" dirty="0" smtClean="0">
              <a:latin typeface="Bahnschrift" panose="020B0502040204020203" pitchFamily="34" charset="0"/>
            </a:endParaRPr>
          </a:p>
          <a:p>
            <a:r>
              <a:rPr lang="en-GB" dirty="0" smtClean="0">
                <a:latin typeface="Bahnschrift" panose="020B0502040204020203" pitchFamily="34" charset="0"/>
              </a:rPr>
              <a:t>At the level of Charles University distributed through </a:t>
            </a:r>
          </a:p>
          <a:p>
            <a:pPr lvl="1"/>
            <a:r>
              <a:rPr lang="en-GB" dirty="0" smtClean="0">
                <a:latin typeface="Bahnschrift" panose="020B0502040204020203" pitchFamily="34" charset="0"/>
              </a:rPr>
              <a:t>the 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COOPERATIO</a:t>
            </a:r>
            <a:r>
              <a:rPr lang="en-GB" dirty="0" smtClean="0">
                <a:latin typeface="Bahnschrift" panose="020B0502040204020203" pitchFamily="34" charset="0"/>
              </a:rPr>
              <a:t> research programmes </a:t>
            </a:r>
          </a:p>
          <a:p>
            <a:pPr lvl="1"/>
            <a:r>
              <a:rPr lang="en-GB" b="1" dirty="0" smtClean="0">
                <a:latin typeface="Bahnschrift" panose="020B0502040204020203" pitchFamily="34" charset="0"/>
              </a:rPr>
              <a:t>SPECIFIC UNIVERSITY RESEARCH (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SVV</a:t>
            </a:r>
            <a:r>
              <a:rPr lang="en-GB" b="1" dirty="0" smtClean="0">
                <a:latin typeface="Bahnschrift" panose="020B0502040204020203" pitchFamily="34" charset="0"/>
              </a:rPr>
              <a:t>) </a:t>
            </a:r>
            <a:r>
              <a:rPr lang="en-GB" dirty="0" smtClean="0">
                <a:latin typeface="Bahnschrift" panose="020B0502040204020203" pitchFamily="34" charset="0"/>
              </a:rPr>
              <a:t>programme.</a:t>
            </a:r>
            <a:endParaRPr lang="en-GB" dirty="0"/>
          </a:p>
        </p:txBody>
      </p:sp>
      <p:sp>
        <p:nvSpPr>
          <p:cNvPr id="7" name="Obdélník 6"/>
          <p:cNvSpPr/>
          <p:nvPr/>
        </p:nvSpPr>
        <p:spPr>
          <a:xfrm>
            <a:off x="929272" y="1710064"/>
            <a:ext cx="10515599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cs-CZ" sz="3200" dirty="0">
                <a:solidFill>
                  <a:schemeClr val="accent2"/>
                </a:solidFill>
                <a:latin typeface="Bahnschrift SemiBold"/>
              </a:rPr>
              <a:t>2) INTERNAL (</a:t>
            </a:r>
            <a:r>
              <a:rPr lang="cs-CZ" sz="3200" dirty="0" err="1">
                <a:solidFill>
                  <a:schemeClr val="accent2"/>
                </a:solidFill>
                <a:latin typeface="Bahnschrift SemiBold"/>
              </a:rPr>
              <a:t>institutional</a:t>
            </a:r>
            <a:r>
              <a:rPr lang="cs-CZ" sz="3200" dirty="0">
                <a:solidFill>
                  <a:schemeClr val="accent2"/>
                </a:solidFill>
                <a:latin typeface="Bahnschrift SemiBold"/>
              </a:rPr>
              <a:t>) FUNDING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72" y="2860631"/>
            <a:ext cx="2986024" cy="2532148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7714211" y="3690851"/>
            <a:ext cx="415636" cy="44888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70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Specific University Research (SVV</a:t>
            </a:r>
            <a:r>
              <a:rPr lang="cs-CZ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832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Bahnschrift" panose="020B0502040204020203" pitchFamily="34" charset="0"/>
              </a:rPr>
              <a:t>At FHS UK, this funding is </a:t>
            </a:r>
            <a:r>
              <a:rPr lang="en-GB" b="1" dirty="0" smtClean="0">
                <a:latin typeface="Bahnschrift" panose="020B0502040204020203" pitchFamily="34" charset="0"/>
              </a:rPr>
              <a:t>distributed at the level of faculty´s departments</a:t>
            </a:r>
          </a:p>
          <a:p>
            <a:r>
              <a:rPr lang="en-GB" dirty="0" smtClean="0">
                <a:latin typeface="Bahnschrift" panose="020B0502040204020203" pitchFamily="34" charset="0"/>
              </a:rPr>
              <a:t>The lead researcher of a SVV project is an academic who prepares a project proposal and forms a team of academics, Ph.D. and MA students to work on the project together. 	</a:t>
            </a:r>
          </a:p>
          <a:p>
            <a:pPr lvl="1"/>
            <a:r>
              <a:rPr lang="en-GB" dirty="0" smtClean="0">
                <a:latin typeface="Bahnschrift" panose="020B0502040204020203" pitchFamily="34" charset="0"/>
              </a:rPr>
              <a:t>Could be research </a:t>
            </a: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project or conference </a:t>
            </a:r>
            <a:r>
              <a:rPr lang="en-GB" dirty="0" smtClean="0">
                <a:latin typeface="Bahnschrift" panose="020B0502040204020203" pitchFamily="34" charset="0"/>
              </a:rPr>
              <a:t>(</a:t>
            </a:r>
            <a:r>
              <a:rPr lang="en-GB" b="1" dirty="0" smtClean="0">
                <a:latin typeface="Bahnschrift" panose="020B0502040204020203" pitchFamily="34" charset="0"/>
              </a:rPr>
              <a:t>one year only</a:t>
            </a:r>
            <a:r>
              <a:rPr lang="en-GB" dirty="0" smtClean="0">
                <a:latin typeface="Bahnschrift" panose="020B0502040204020203" pitchFamily="34" charset="0"/>
              </a:rPr>
              <a:t>)</a:t>
            </a:r>
          </a:p>
          <a:p>
            <a:r>
              <a:rPr lang="en-GB" dirty="0" smtClean="0">
                <a:latin typeface="Bahnschrift" panose="020B0502040204020203" pitchFamily="34" charset="0"/>
              </a:rPr>
              <a:t>Research or conference activities are conducted primarily by students in the pursuit of accredited doctoral and master's degree programmes under the supervision of an academic staff member.</a:t>
            </a:r>
          </a:p>
          <a:p>
            <a:r>
              <a:rPr lang="en-GB" dirty="0" smtClean="0">
                <a:latin typeface="Bahnschrift" panose="020B0502040204020203" pitchFamily="34" charset="0"/>
                <a:hlinkClick r:id="rId2"/>
              </a:rPr>
              <a:t>https://research.fhs.cuni.cz/FHSVEDAEN-26.html</a:t>
            </a:r>
            <a:endParaRPr lang="en-GB" dirty="0" smtClean="0">
              <a:latin typeface="Bahnschrift" panose="020B0502040204020203" pitchFamily="34" charset="0"/>
            </a:endParaRPr>
          </a:p>
          <a:p>
            <a:r>
              <a:rPr lang="en-GB" b="1" dirty="0" smtClean="0">
                <a:latin typeface="Bahnschrift" panose="020B0502040204020203" pitchFamily="34" charset="0"/>
              </a:rPr>
              <a:t>For more info</a:t>
            </a:r>
            <a:r>
              <a:rPr lang="en-GB" dirty="0" smtClean="0">
                <a:latin typeface="Bahnschrift" panose="020B0502040204020203" pitchFamily="34" charset="0"/>
              </a:rPr>
              <a:t>: get in touch with you</a:t>
            </a:r>
            <a:r>
              <a:rPr lang="cs-CZ" dirty="0" smtClean="0">
                <a:latin typeface="Bahnschrift" panose="020B0502040204020203" pitchFamily="34" charset="0"/>
              </a:rPr>
              <a:t>r Ph.D.</a:t>
            </a:r>
            <a:r>
              <a:rPr lang="en-GB" dirty="0" smtClean="0">
                <a:latin typeface="Bahnschrift" panose="020B0502040204020203" pitchFamily="34" charset="0"/>
              </a:rPr>
              <a:t> supervisor or head of the department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377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COOPERATIO Programme</a:t>
            </a:r>
            <a:endParaRPr lang="cs-CZ" dirty="0">
              <a:solidFill>
                <a:schemeClr val="accent2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0625" y="1816100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Bahnschrift" panose="020B0502040204020203" pitchFamily="34" charset="0"/>
              </a:rPr>
              <a:t>Functions as a </a:t>
            </a:r>
            <a:r>
              <a:rPr lang="en-GB" b="1" dirty="0" smtClean="0">
                <a:latin typeface="Bahnschrift" panose="020B0502040204020203" pitchFamily="34" charset="0"/>
              </a:rPr>
              <a:t>discipline based</a:t>
            </a:r>
            <a:r>
              <a:rPr lang="en-GB" dirty="0" smtClean="0">
                <a:latin typeface="Bahnschrift" panose="020B0502040204020203" pitchFamily="34" charset="0"/>
              </a:rPr>
              <a:t>; created across various parts of the University (Faculties) </a:t>
            </a:r>
          </a:p>
          <a:p>
            <a:r>
              <a:rPr lang="en-GB" dirty="0" smtClean="0">
                <a:latin typeface="Bahnschrift" panose="020B0502040204020203" pitchFamily="34" charset="0"/>
              </a:rPr>
              <a:t>Organisational</a:t>
            </a:r>
            <a:r>
              <a:rPr lang="en-GB" b="1" dirty="0" smtClean="0">
                <a:latin typeface="Bahnschrift" panose="020B0502040204020203" pitchFamily="34" charset="0"/>
              </a:rPr>
              <a:t> </a:t>
            </a:r>
            <a:r>
              <a:rPr lang="en-GB" dirty="0" smtClean="0">
                <a:latin typeface="Bahnschrift" panose="020B0502040204020203" pitchFamily="34" charset="0"/>
              </a:rPr>
              <a:t>instrument to effectively use </a:t>
            </a:r>
            <a:r>
              <a:rPr lang="en-GB" dirty="0" err="1" smtClean="0">
                <a:latin typeface="Bahnschrift" panose="020B0502040204020203" pitchFamily="34" charset="0"/>
              </a:rPr>
              <a:t>CZstate</a:t>
            </a:r>
            <a:r>
              <a:rPr lang="en-GB" dirty="0" smtClean="0">
                <a:latin typeface="Bahnschrift" panose="020B0502040204020203" pitchFamily="34" charset="0"/>
              </a:rPr>
              <a:t> funding for doing and sustaining research activities at Universities</a:t>
            </a:r>
          </a:p>
          <a:p>
            <a:r>
              <a:rPr lang="en-GB" dirty="0" smtClean="0">
                <a:latin typeface="Bahnschrift" panose="020B0502040204020203" pitchFamily="34" charset="0"/>
              </a:rPr>
              <a:t>involves all</a:t>
            </a:r>
            <a:r>
              <a:rPr lang="en-GB" b="1" dirty="0" smtClean="0">
                <a:latin typeface="Bahnschrift" panose="020B0502040204020203" pitchFamily="34" charset="0"/>
              </a:rPr>
              <a:t> academic and scientific staff </a:t>
            </a:r>
            <a:r>
              <a:rPr lang="en-GB" dirty="0" smtClean="0">
                <a:latin typeface="Bahnschrift" panose="020B0502040204020203" pitchFamily="34" charset="0"/>
              </a:rPr>
              <a:t>and </a:t>
            </a:r>
            <a:r>
              <a:rPr lang="cs-CZ" b="1" dirty="0" smtClean="0">
                <a:latin typeface="Bahnschrift" panose="020B0502040204020203" pitchFamily="34" charset="0"/>
              </a:rPr>
              <a:t>Ph.D.</a:t>
            </a:r>
            <a:r>
              <a:rPr lang="en-GB" b="1" dirty="0" smtClean="0">
                <a:latin typeface="Bahnschrift" panose="020B0502040204020203" pitchFamily="34" charset="0"/>
              </a:rPr>
              <a:t>students </a:t>
            </a:r>
            <a:endParaRPr lang="cs-CZ" b="1" dirty="0" smtClean="0">
              <a:latin typeface="Bahnschrift" panose="020B0502040204020203" pitchFamily="34" charset="0"/>
            </a:endParaRPr>
          </a:p>
          <a:p>
            <a:r>
              <a:rPr lang="en-GB" dirty="0" smtClean="0">
                <a:latin typeface="Bahnschrift" panose="020B0502040204020203" pitchFamily="34" charset="0"/>
              </a:rPr>
              <a:t>NOT meant as a grant money (long term), </a:t>
            </a:r>
            <a:r>
              <a:rPr lang="en-GB" b="1" dirty="0" smtClean="0">
                <a:latin typeface="Bahnschrift" panose="020B0502040204020203" pitchFamily="34" charset="0"/>
              </a:rPr>
              <a:t>meant as a „now and here“ </a:t>
            </a:r>
            <a:r>
              <a:rPr lang="en-GB" dirty="0" smtClean="0">
                <a:latin typeface="Bahnschrift" panose="020B0502040204020203" pitchFamily="34" charset="0"/>
              </a:rPr>
              <a:t>support for concrete research activities related to Ph.D. research plan.</a:t>
            </a:r>
          </a:p>
          <a:p>
            <a:r>
              <a:rPr lang="en-GB" dirty="0" smtClean="0">
                <a:latin typeface="Bahnschrift" panose="020B0502040204020203" pitchFamily="34" charset="0"/>
              </a:rPr>
              <a:t>Functions in a </a:t>
            </a:r>
            <a:r>
              <a:rPr lang="en-GB" b="1" dirty="0" smtClean="0">
                <a:latin typeface="Bahnschrift" panose="020B0502040204020203" pitchFamily="34" charset="0"/>
              </a:rPr>
              <a:t>one year´s </a:t>
            </a:r>
            <a:r>
              <a:rPr lang="en-GB" b="1" dirty="0" err="1" smtClean="0">
                <a:latin typeface="Bahnschrift" panose="020B0502040204020203" pitchFamily="34" charset="0"/>
              </a:rPr>
              <a:t>schedul</a:t>
            </a:r>
            <a:r>
              <a:rPr lang="cs-CZ" b="1" dirty="0" smtClean="0">
                <a:latin typeface="Bahnschrift" panose="020B0502040204020203" pitchFamily="34" charset="0"/>
              </a:rPr>
              <a:t>e </a:t>
            </a:r>
            <a:r>
              <a:rPr lang="cs-CZ" b="1" dirty="0" err="1" smtClean="0">
                <a:latin typeface="Bahnschrift" panose="020B0502040204020203" pitchFamily="34" charset="0"/>
              </a:rPr>
              <a:t>only</a:t>
            </a:r>
            <a:endParaRPr lang="en-GB" b="1" dirty="0" smtClean="0">
              <a:latin typeface="Bahnschrift" panose="020B0502040204020203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320" y="365125"/>
            <a:ext cx="4538789" cy="13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COOPERATIO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Programmes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at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FHS UK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3087" y="2364014"/>
            <a:ext cx="8534400" cy="3867150"/>
          </a:xfrm>
        </p:spPr>
        <p:txBody>
          <a:bodyPr>
            <a:normAutofit fontScale="85000" lnSpcReduction="20000"/>
          </a:bodyPr>
          <a:lstStyle/>
          <a:p>
            <a:r>
              <a:rPr lang="cs-CZ" sz="3000" dirty="0">
                <a:latin typeface="Bahnschrift" panose="020B0502040204020203" pitchFamily="34" charset="0"/>
              </a:rPr>
              <a:t>Arts and Culture Studies </a:t>
            </a:r>
            <a:r>
              <a:rPr lang="cs-CZ" sz="3000" b="1" dirty="0">
                <a:latin typeface="Bahnschrift" panose="020B0502040204020203" pitchFamily="34" charset="0"/>
              </a:rPr>
              <a:t>(ARTS)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Health Sciences </a:t>
            </a:r>
            <a:r>
              <a:rPr lang="cs-CZ" sz="3000" b="1" dirty="0">
                <a:latin typeface="Bahnschrift" panose="020B0502040204020203" pitchFamily="34" charset="0"/>
              </a:rPr>
              <a:t>(HEAS)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History </a:t>
            </a:r>
            <a:r>
              <a:rPr lang="cs-CZ" sz="3000" b="1" dirty="0">
                <a:latin typeface="Bahnschrift" panose="020B0502040204020203" pitchFamily="34" charset="0"/>
              </a:rPr>
              <a:t>(HIST)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Literature </a:t>
            </a:r>
            <a:r>
              <a:rPr lang="cs-CZ" sz="3000" b="1" dirty="0">
                <a:latin typeface="Bahnschrift" panose="020B0502040204020203" pitchFamily="34" charset="0"/>
              </a:rPr>
              <a:t>(LITE)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Media And Communication Studies </a:t>
            </a:r>
            <a:r>
              <a:rPr lang="cs-CZ" sz="3000" b="1" dirty="0">
                <a:latin typeface="Bahnschrift" panose="020B0502040204020203" pitchFamily="34" charset="0"/>
              </a:rPr>
              <a:t>(MCOM)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Philosophy </a:t>
            </a:r>
            <a:r>
              <a:rPr lang="cs-CZ" sz="3000" b="1" dirty="0">
                <a:latin typeface="Bahnschrift" panose="020B0502040204020203" pitchFamily="34" charset="0"/>
              </a:rPr>
              <a:t>(PHIL)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Psychological Sciences </a:t>
            </a:r>
            <a:r>
              <a:rPr lang="cs-CZ" sz="3000" b="1" dirty="0">
                <a:latin typeface="Bahnschrift" panose="020B0502040204020203" pitchFamily="34" charset="0"/>
              </a:rPr>
              <a:t>(PSYC)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Social and Cultural Anthropology </a:t>
            </a:r>
            <a:r>
              <a:rPr lang="cs-CZ" sz="3000" b="1" dirty="0">
                <a:latin typeface="Bahnschrift" panose="020B0502040204020203" pitchFamily="34" charset="0"/>
              </a:rPr>
              <a:t>(SCAN)</a:t>
            </a:r>
          </a:p>
          <a:p>
            <a:r>
              <a:rPr lang="cs-CZ" sz="3000" dirty="0">
                <a:latin typeface="Bahnschrift" panose="020B0502040204020203" pitchFamily="34" charset="0"/>
              </a:rPr>
              <a:t>Sociology and Applied Social Sciences </a:t>
            </a:r>
            <a:r>
              <a:rPr lang="cs-CZ" sz="3000" b="1" dirty="0">
                <a:latin typeface="Bahnschrift" panose="020B0502040204020203" pitchFamily="34" charset="0"/>
              </a:rPr>
              <a:t>(SOAS)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322" y="4354286"/>
            <a:ext cx="2946678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41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COOPERATIO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Programme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–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links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to FHS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departments</a:t>
            </a: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185826"/>
              </p:ext>
            </p:extLst>
          </p:nvPr>
        </p:nvGraphicFramePr>
        <p:xfrm>
          <a:off x="905933" y="2031998"/>
          <a:ext cx="9900612" cy="4495803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317067">
                  <a:extLst>
                    <a:ext uri="{9D8B030D-6E8A-4147-A177-3AD203B41FA5}">
                      <a16:colId xmlns:a16="http://schemas.microsoft.com/office/drawing/2014/main" val="2519701074"/>
                    </a:ext>
                  </a:extLst>
                </a:gridCol>
                <a:gridCol w="4583545">
                  <a:extLst>
                    <a:ext uri="{9D8B030D-6E8A-4147-A177-3AD203B41FA5}">
                      <a16:colId xmlns:a16="http://schemas.microsoft.com/office/drawing/2014/main" val="2361671056"/>
                    </a:ext>
                  </a:extLst>
                </a:gridCol>
              </a:tblGrid>
              <a:tr h="4557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ARTS - </a:t>
                      </a:r>
                      <a:r>
                        <a:rPr lang="cs-CZ" sz="1800" dirty="0" smtClean="0">
                          <a:latin typeface="Bahnschrift" panose="020B0502040204020203" pitchFamily="34" charset="0"/>
                        </a:rPr>
                        <a:t>Arts and Culture Studies 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</a:t>
                      </a:r>
                      <a:r>
                        <a:rPr lang="en-US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of Theory of Art and Artworks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7129766"/>
                  </a:ext>
                </a:extLst>
              </a:tr>
              <a:tr h="4557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  <a:latin typeface="Bahnschrift SemiBold" panose="020B0502040204020203" pitchFamily="34" charset="0"/>
                        </a:rPr>
                        <a:t>HIST - </a:t>
                      </a:r>
                      <a:r>
                        <a:rPr lang="cs-CZ" sz="1800" dirty="0">
                          <a:latin typeface="Bahnschrift" panose="020B0502040204020203" pitchFamily="34" charset="0"/>
                        </a:rPr>
                        <a:t>History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of Historical</a:t>
                      </a:r>
                      <a:r>
                        <a:rPr lang="cs-CZ" sz="1800" u="none" strike="noStrike" baseline="0" dirty="0" smtClean="0">
                          <a:effectLst/>
                          <a:latin typeface="Bahnschrift SemiBold" panose="020B0502040204020203" pitchFamily="34" charset="0"/>
                        </a:rPr>
                        <a:t> Studies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9614019"/>
                  </a:ext>
                </a:extLst>
              </a:tr>
              <a:tr h="435077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  <a:latin typeface="Bahnschrift SemiBold" panose="020B0502040204020203" pitchFamily="34" charset="0"/>
                        </a:rPr>
                        <a:t>LITE - </a:t>
                      </a:r>
                      <a:r>
                        <a:rPr lang="cs-CZ" sz="1800" dirty="0">
                          <a:latin typeface="Bahnschrift" panose="020B0502040204020203" pitchFamily="34" charset="0"/>
                        </a:rPr>
                        <a:t>Literature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of Languaegs and Literature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6605167"/>
                  </a:ext>
                </a:extLst>
              </a:tr>
              <a:tr h="4557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  <a:latin typeface="Bahnschrift SemiBold" panose="020B0502040204020203" pitchFamily="34" charset="0"/>
                        </a:rPr>
                        <a:t>MCOM - </a:t>
                      </a:r>
                      <a:r>
                        <a:rPr lang="cs-CZ" sz="1800" dirty="0">
                          <a:latin typeface="Bahnschrift" panose="020B0502040204020203" pitchFamily="34" charset="0"/>
                        </a:rPr>
                        <a:t>Media And Communication Studies 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371053"/>
                  </a:ext>
                </a:extLst>
              </a:tr>
              <a:tr h="435077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  <a:latin typeface="Bahnschrift SemiBold" panose="020B0502040204020203" pitchFamily="34" charset="0"/>
                        </a:rPr>
                        <a:t>PSYC - </a:t>
                      </a:r>
                      <a:r>
                        <a:rPr lang="cs-CZ" sz="1800" dirty="0">
                          <a:latin typeface="Bahnschrift" panose="020B0502040204020203" pitchFamily="34" charset="0"/>
                        </a:rPr>
                        <a:t>Psychological Sciences 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pl-PL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of  Psychology and Life Sciences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543049"/>
                  </a:ext>
                </a:extLst>
              </a:tr>
              <a:tr h="4557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  <a:latin typeface="Bahnschrift SemiBold" panose="020B0502040204020203" pitchFamily="34" charset="0"/>
                        </a:rPr>
                        <a:t>HEAS - </a:t>
                      </a:r>
                      <a:r>
                        <a:rPr lang="cs-CZ" sz="1800" dirty="0">
                          <a:latin typeface="Bahnschrift" panose="020B0502040204020203" pitchFamily="34" charset="0"/>
                        </a:rPr>
                        <a:t>Health Sciences 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887677"/>
                  </a:ext>
                </a:extLst>
              </a:tr>
              <a:tr h="4557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  <a:latin typeface="Bahnschrift SemiBold" panose="020B0502040204020203" pitchFamily="34" charset="0"/>
                        </a:rPr>
                        <a:t>PHIL - </a:t>
                      </a:r>
                      <a:r>
                        <a:rPr lang="cs-CZ" sz="1800" dirty="0">
                          <a:latin typeface="Bahnschrift" panose="020B0502040204020203" pitchFamily="34" charset="0"/>
                        </a:rPr>
                        <a:t>Philosophy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of Philosophy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131310"/>
                  </a:ext>
                </a:extLst>
              </a:tr>
              <a:tr h="455796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effectLst/>
                          <a:latin typeface="Bahnschrift SemiBold" panose="020B0502040204020203" pitchFamily="34" charset="0"/>
                        </a:rPr>
                        <a:t>SCAN - </a:t>
                      </a:r>
                      <a:r>
                        <a:rPr lang="cs-CZ" sz="1800" dirty="0">
                          <a:latin typeface="Bahnschrift" panose="020B0502040204020203" pitchFamily="34" charset="0"/>
                        </a:rPr>
                        <a:t>Social and Cultural Anthropology 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of</a:t>
                      </a:r>
                      <a:r>
                        <a:rPr lang="cs-CZ" sz="1800" u="none" strike="noStrike" baseline="0" dirty="0" smtClean="0">
                          <a:effectLst/>
                          <a:latin typeface="Bahnschrift SemiBold" panose="020B0502040204020203" pitchFamily="34" charset="0"/>
                        </a:rPr>
                        <a:t> </a:t>
                      </a:r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 Social and Cultural Anthropology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3934057"/>
                  </a:ext>
                </a:extLst>
              </a:tr>
              <a:tr h="43507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Bahnschrift SemiBold" panose="020B0502040204020203" pitchFamily="34" charset="0"/>
                        </a:rPr>
                        <a:t>SOAS - </a:t>
                      </a:r>
                      <a:r>
                        <a:rPr lang="cs-CZ" sz="18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Bahnschrift" panose="020B0502040204020203" pitchFamily="34" charset="0"/>
                        </a:rPr>
                        <a:t>Sociology and Applied Social Sciences</a:t>
                      </a:r>
                      <a:endParaRPr lang="cs-CZ" sz="18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of Sociology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5144111"/>
                  </a:ext>
                </a:extLst>
              </a:tr>
              <a:tr h="45579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 smtClean="0">
                          <a:effectLst/>
                          <a:latin typeface="Bahnschrift SemiBold" panose="020B0502040204020203" pitchFamily="34" charset="0"/>
                        </a:rPr>
                        <a:t>Dpt. of Applied Social</a:t>
                      </a:r>
                      <a:r>
                        <a:rPr lang="cs-CZ" sz="1800" u="none" strike="noStrike" baseline="0" dirty="0" smtClean="0">
                          <a:effectLst/>
                          <a:latin typeface="Bahnschrift SemiBold" panose="020B0502040204020203" pitchFamily="34" charset="0"/>
                        </a:rPr>
                        <a:t> Sciences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9865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2191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How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any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Ph.D. student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becomes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a part </a:t>
            </a:r>
            <a:r>
              <a:rPr lang="cs-CZ" dirty="0" err="1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of</a:t>
            </a:r>
            <a:r>
              <a:rPr lang="cs-CZ" dirty="0" smtClean="0">
                <a:solidFill>
                  <a:schemeClr val="accent2"/>
                </a:solidFill>
                <a:latin typeface="Bahnschrift SemiBold" panose="020B0502040204020203" pitchFamily="34" charset="0"/>
              </a:rPr>
              <a:t> a COOPERATIO Programme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838200" y="2295843"/>
            <a:ext cx="10947400" cy="426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Bahnschrift SemiBold" panose="020B0502040204020203" pitchFamily="34" charset="0"/>
              </a:rPr>
              <a:t>Assignment process of Ph.D. students to a concrete </a:t>
            </a:r>
            <a:r>
              <a:rPr lang="en-GB" sz="2400" dirty="0" err="1" smtClean="0">
                <a:latin typeface="Bahnschrift SemiBold" panose="020B0502040204020203" pitchFamily="34" charset="0"/>
              </a:rPr>
              <a:t>Cooperatio</a:t>
            </a:r>
            <a:r>
              <a:rPr lang="en-GB" sz="2400" dirty="0" smtClean="0">
                <a:latin typeface="Bahnschrift SemiBold" panose="020B0502040204020203" pitchFamily="34" charset="0"/>
              </a:rPr>
              <a:t> programme </a:t>
            </a:r>
            <a:r>
              <a:rPr lang="en-GB" sz="2400" dirty="0" smtClean="0">
                <a:latin typeface="Bahnschrift" panose="020B0502040204020203" pitchFamily="34" charset="0"/>
              </a:rPr>
              <a:t>respects </a:t>
            </a:r>
            <a:r>
              <a:rPr lang="en-GB" sz="2400" b="1" dirty="0" smtClean="0">
                <a:latin typeface="Bahnschrift" panose="020B0502040204020203" pitchFamily="34" charset="0"/>
              </a:rPr>
              <a:t>specificities of study programme Ph.D. student is accepted to study at FHS. </a:t>
            </a:r>
            <a:r>
              <a:rPr lang="en-GB" sz="2400" dirty="0" smtClean="0">
                <a:latin typeface="Bahnschrift" panose="020B0502040204020203" pitchFamily="34" charset="0"/>
              </a:rPr>
              <a:t>There are two important sources for the process of a assignment</a:t>
            </a:r>
            <a:r>
              <a:rPr lang="cs-CZ" sz="2400" dirty="0" smtClean="0">
                <a:latin typeface="Bahnschrift" panose="020B0502040204020203" pitchFamily="34" charset="0"/>
              </a:rPr>
              <a:t>:</a:t>
            </a:r>
            <a:r>
              <a:rPr lang="en-GB" sz="2400" dirty="0" smtClean="0">
                <a:latin typeface="Bahnschrift" panose="020B0502040204020203" pitchFamily="34" charset="0"/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Bahnschrift" panose="020B0502040204020203" pitchFamily="34" charset="0"/>
              </a:rPr>
              <a:t>research areas relevant to S.P. (</a:t>
            </a:r>
            <a:r>
              <a:rPr lang="en-GB" sz="2400" dirty="0" smtClean="0">
                <a:latin typeface="Bahnschrift" panose="020B0502040204020203" pitchFamily="34" charset="0"/>
                <a:ea typeface="Calibri" panose="020F0502020204030204" pitchFamily="34" charset="0"/>
              </a:rPr>
              <a:t>expertise of the guarantee of a  S.P.)</a:t>
            </a:r>
            <a:endParaRPr lang="en-GB" sz="2400" dirty="0" smtClean="0">
              <a:latin typeface="Bahnschrift" panose="020B0502040204020203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Bahnschrift" panose="020B0502040204020203" pitchFamily="34" charset="0"/>
              </a:rPr>
              <a:t>topic of a concrete Ph.D. project (</a:t>
            </a:r>
            <a:r>
              <a:rPr lang="en-GB" sz="2400" dirty="0" smtClean="0">
                <a:latin typeface="Bahnschrift" panose="020B0502040204020203" pitchFamily="34" charset="0"/>
                <a:ea typeface="Calibri" panose="020F0502020204030204" pitchFamily="34" charset="0"/>
              </a:rPr>
              <a:t>expertise of their supervisor)</a:t>
            </a:r>
            <a:endParaRPr lang="en-GB" sz="2400" dirty="0" smtClean="0">
              <a:latin typeface="Bahnschrift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E</a:t>
            </a:r>
            <a:r>
              <a:rPr lang="en-GB" sz="2400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ach Ph.D. student is assigned to </a:t>
            </a:r>
            <a:r>
              <a:rPr lang="en-GB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one scientific discipline</a:t>
            </a:r>
            <a:r>
              <a:rPr lang="en-GB" sz="2400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; in case that the Ph.D. student's scientific activity is </a:t>
            </a:r>
            <a:r>
              <a:rPr lang="en-GB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demonstrably split </a:t>
            </a:r>
            <a:r>
              <a:rPr lang="en-GB" sz="2400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between two scientific disciplines, they may also be assigned for </a:t>
            </a:r>
            <a:r>
              <a:rPr lang="en-GB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second discipline</a:t>
            </a:r>
            <a:endParaRPr lang="cs-CZ" sz="2400" b="1" dirty="0" smtClean="0">
              <a:solidFill>
                <a:prstClr val="black"/>
              </a:solidFill>
              <a:latin typeface="Bahnschrift" panose="020B0502040204020203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What matters </a:t>
            </a:r>
            <a:r>
              <a:rPr lang="cs-CZ" sz="2400" b="1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the</a:t>
            </a:r>
            <a:r>
              <a:rPr lang="cs-CZ" sz="24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cs-CZ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most </a:t>
            </a:r>
            <a:r>
              <a:rPr lang="en-GB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is your primary research identity</a:t>
            </a:r>
            <a:r>
              <a:rPr lang="cs-CZ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 (</a:t>
            </a:r>
            <a:r>
              <a:rPr lang="cs-CZ" sz="2400" b="1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the</a:t>
            </a:r>
            <a:r>
              <a:rPr lang="cs-CZ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cs-CZ" sz="2400" b="1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first</a:t>
            </a:r>
            <a:r>
              <a:rPr lang="cs-CZ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cs-CZ" sz="2400" b="1" dirty="0" err="1" smtClean="0">
                <a:solidFill>
                  <a:prstClr val="black"/>
                </a:solidFill>
                <a:latin typeface="Bahnschrift" panose="020B0502040204020203" pitchFamily="34" charset="0"/>
              </a:rPr>
              <a:t>Cooperatio</a:t>
            </a:r>
            <a:r>
              <a:rPr lang="cs-CZ" sz="24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) </a:t>
            </a:r>
            <a:endParaRPr lang="en-GB" sz="2400" b="1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676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EE8CA7A468774BBE582392AD490891" ma:contentTypeVersion="16" ma:contentTypeDescription="Vytvoří nový dokument" ma:contentTypeScope="" ma:versionID="2578cffd61e5d06f6f4b04d31fc8327a">
  <xsd:schema xmlns:xsd="http://www.w3.org/2001/XMLSchema" xmlns:xs="http://www.w3.org/2001/XMLSchema" xmlns:p="http://schemas.microsoft.com/office/2006/metadata/properties" xmlns:ns3="9eb7a3b2-827b-47bb-b907-50969c43e9bf" xmlns:ns4="b6c0ee96-8da8-451d-bac8-d17e553d07f1" targetNamespace="http://schemas.microsoft.com/office/2006/metadata/properties" ma:root="true" ma:fieldsID="804ea4bc3ed3f53050af073fb32aa400" ns3:_="" ns4:_="">
    <xsd:import namespace="9eb7a3b2-827b-47bb-b907-50969c43e9bf"/>
    <xsd:import namespace="b6c0ee96-8da8-451d-bac8-d17e553d07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LengthInSeconds" minOccurs="0"/>
                <xsd:element ref="ns3:MediaServiceSearchPropertie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b7a3b2-827b-47bb-b907-50969c43e9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0ee96-8da8-451d-bac8-d17e553d07f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eb7a3b2-827b-47bb-b907-50969c43e9bf" xsi:nil="true"/>
  </documentManagement>
</p:properties>
</file>

<file path=customXml/itemProps1.xml><?xml version="1.0" encoding="utf-8"?>
<ds:datastoreItem xmlns:ds="http://schemas.openxmlformats.org/officeDocument/2006/customXml" ds:itemID="{3DEB064A-D1B0-4759-9B55-983D666A91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9D5B84-5DE9-4D28-8325-8228E0248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b7a3b2-827b-47bb-b907-50969c43e9bf"/>
    <ds:schemaRef ds:uri="b6c0ee96-8da8-451d-bac8-d17e553d07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04C3FC-97C4-490B-8997-AB0FA668F653}">
  <ds:schemaRefs>
    <ds:schemaRef ds:uri="b6c0ee96-8da8-451d-bac8-d17e553d07f1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9eb7a3b2-827b-47bb-b907-50969c43e9bf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1650</Words>
  <Application>Microsoft Office PowerPoint</Application>
  <PresentationFormat>Širokoúhlá obrazovka</PresentationFormat>
  <Paragraphs>167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6" baseType="lpstr">
      <vt:lpstr>Arial</vt:lpstr>
      <vt:lpstr>Bahnschrift</vt:lpstr>
      <vt:lpstr>Bahnschrift Light</vt:lpstr>
      <vt:lpstr>Bahnschrift SemiBold</vt:lpstr>
      <vt:lpstr>Calibri</vt:lpstr>
      <vt:lpstr>Calibri Light</vt:lpstr>
      <vt:lpstr>Motiv Office</vt:lpstr>
      <vt:lpstr>SCIENCE AND RESEARCH FUNDING OPPORTUNITIES AT FHS UK</vt:lpstr>
      <vt:lpstr>Outline of presentation</vt:lpstr>
      <vt:lpstr>Research funding available for Ph.D.´s –basic level</vt:lpstr>
      <vt:lpstr>Research funding available for Ph.D.´s –basic level</vt:lpstr>
      <vt:lpstr>Specific University Research (SVV)</vt:lpstr>
      <vt:lpstr>COOPERATIO Programme</vt:lpstr>
      <vt:lpstr>COOPERATIO Programmes at FHS UK</vt:lpstr>
      <vt:lpstr>COOPERATIO Programme – links to FHS departments</vt:lpstr>
      <vt:lpstr>How any Ph.D. student becomes a part of a COOPERATIO Programme</vt:lpstr>
      <vt:lpstr>Cooperatio science areas links to FHS UK Ph.D. study programmes</vt:lpstr>
      <vt:lpstr>Gremium of SOAS (Sociology and Applied Social Sciences) </vt:lpstr>
      <vt:lpstr>Examples of doctoral students' projects supported last year:</vt:lpstr>
      <vt:lpstr>Examples of doctoral students' projects supported last year (continued):</vt:lpstr>
      <vt:lpstr>Administration of COOPERATIO SOAS</vt:lpstr>
      <vt:lpstr>How to apply for funding from Cooperatio?</vt:lpstr>
      <vt:lpstr>Prezentace aplikace PowerPoint</vt:lpstr>
      <vt:lpstr>Eligible costs within Cooperatio?</vt:lpstr>
      <vt:lpstr>Current open Call – Provisional 2023</vt:lpstr>
      <vt:lpstr>Thank you :-)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FINANCOVÁNÍ VĚDY A VÝZKUMU NA FHS UK</dc:title>
  <dc:creator>Jan Bělonožník</dc:creator>
  <cp:lastModifiedBy>Tereza Pospíšilová</cp:lastModifiedBy>
  <cp:revision>130</cp:revision>
  <dcterms:created xsi:type="dcterms:W3CDTF">2022-12-13T10:59:44Z</dcterms:created>
  <dcterms:modified xsi:type="dcterms:W3CDTF">2023-02-28T18:16:19Z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0x010100C5EE8CA7A468774BBE582392AD490891</vt:lpwstr>
  </property>
</Properties>
</file>